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305" r:id="rId2"/>
    <p:sldId id="431" r:id="rId3"/>
    <p:sldId id="348" r:id="rId4"/>
    <p:sldId id="433" r:id="rId5"/>
    <p:sldId id="440" r:id="rId6"/>
    <p:sldId id="383" r:id="rId7"/>
    <p:sldId id="441" r:id="rId8"/>
    <p:sldId id="442" r:id="rId9"/>
    <p:sldId id="439" r:id="rId10"/>
    <p:sldId id="414" r:id="rId11"/>
    <p:sldId id="415" r:id="rId12"/>
    <p:sldId id="393" r:id="rId13"/>
    <p:sldId id="394" r:id="rId14"/>
    <p:sldId id="395" r:id="rId15"/>
    <p:sldId id="396" r:id="rId16"/>
    <p:sldId id="397" r:id="rId17"/>
    <p:sldId id="398" r:id="rId18"/>
    <p:sldId id="437" r:id="rId19"/>
    <p:sldId id="425" r:id="rId20"/>
    <p:sldId id="426" r:id="rId21"/>
    <p:sldId id="427" r:id="rId22"/>
    <p:sldId id="428" r:id="rId23"/>
    <p:sldId id="429" r:id="rId24"/>
    <p:sldId id="430" r:id="rId2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C6C7C9-52C6-493E-AB96-1BA066AF04CF}" v="2" dt="2023-09-12T22:20:37.2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o A Castillon Meneses" userId="4eb709779cafbc53" providerId="LiveId" clId="{2DC6C7C9-52C6-493E-AB96-1BA066AF04CF}"/>
    <pc:docChg chg="custSel delSld modSld">
      <pc:chgData name="Marco A Castillon Meneses" userId="4eb709779cafbc53" providerId="LiveId" clId="{2DC6C7C9-52C6-493E-AB96-1BA066AF04CF}" dt="2023-09-12T22:20:34.654" v="1" actId="47"/>
      <pc:docMkLst>
        <pc:docMk/>
      </pc:docMkLst>
      <pc:sldChg chg="del">
        <pc:chgData name="Marco A Castillon Meneses" userId="4eb709779cafbc53" providerId="LiveId" clId="{2DC6C7C9-52C6-493E-AB96-1BA066AF04CF}" dt="2023-09-12T22:20:34.654" v="1" actId="47"/>
        <pc:sldMkLst>
          <pc:docMk/>
          <pc:sldMk cId="1883296580" sldId="391"/>
        </pc:sldMkLst>
      </pc:sldChg>
      <pc:sldChg chg="del">
        <pc:chgData name="Marco A Castillon Meneses" userId="4eb709779cafbc53" providerId="LiveId" clId="{2DC6C7C9-52C6-493E-AB96-1BA066AF04CF}" dt="2023-09-12T22:20:34.654" v="1" actId="47"/>
        <pc:sldMkLst>
          <pc:docMk/>
          <pc:sldMk cId="2964911484" sldId="393"/>
        </pc:sldMkLst>
      </pc:sldChg>
      <pc:sldChg chg="del">
        <pc:chgData name="Marco A Castillon Meneses" userId="4eb709779cafbc53" providerId="LiveId" clId="{2DC6C7C9-52C6-493E-AB96-1BA066AF04CF}" dt="2023-09-12T22:20:34.654" v="1" actId="47"/>
        <pc:sldMkLst>
          <pc:docMk/>
          <pc:sldMk cId="1424305732" sldId="394"/>
        </pc:sldMkLst>
      </pc:sldChg>
      <pc:sldChg chg="del">
        <pc:chgData name="Marco A Castillon Meneses" userId="4eb709779cafbc53" providerId="LiveId" clId="{2DC6C7C9-52C6-493E-AB96-1BA066AF04CF}" dt="2023-09-12T22:20:34.654" v="1" actId="47"/>
        <pc:sldMkLst>
          <pc:docMk/>
          <pc:sldMk cId="3652806552" sldId="395"/>
        </pc:sldMkLst>
      </pc:sldChg>
      <pc:sldChg chg="del">
        <pc:chgData name="Marco A Castillon Meneses" userId="4eb709779cafbc53" providerId="LiveId" clId="{2DC6C7C9-52C6-493E-AB96-1BA066AF04CF}" dt="2023-09-12T22:20:34.654" v="1" actId="47"/>
        <pc:sldMkLst>
          <pc:docMk/>
          <pc:sldMk cId="1979186530" sldId="396"/>
        </pc:sldMkLst>
      </pc:sldChg>
      <pc:sldChg chg="del">
        <pc:chgData name="Marco A Castillon Meneses" userId="4eb709779cafbc53" providerId="LiveId" clId="{2DC6C7C9-52C6-493E-AB96-1BA066AF04CF}" dt="2023-09-12T22:20:34.654" v="1" actId="47"/>
        <pc:sldMkLst>
          <pc:docMk/>
          <pc:sldMk cId="802880623" sldId="397"/>
        </pc:sldMkLst>
      </pc:sldChg>
      <pc:sldChg chg="del">
        <pc:chgData name="Marco A Castillon Meneses" userId="4eb709779cafbc53" providerId="LiveId" clId="{2DC6C7C9-52C6-493E-AB96-1BA066AF04CF}" dt="2023-09-12T22:20:34.654" v="1" actId="47"/>
        <pc:sldMkLst>
          <pc:docMk/>
          <pc:sldMk cId="1159846278" sldId="398"/>
        </pc:sldMkLst>
      </pc:sldChg>
      <pc:sldChg chg="modSp mod">
        <pc:chgData name="Marco A Castillon Meneses" userId="4eb709779cafbc53" providerId="LiveId" clId="{2DC6C7C9-52C6-493E-AB96-1BA066AF04CF}" dt="2023-09-05T23:04:04.317" v="0" actId="313"/>
        <pc:sldMkLst>
          <pc:docMk/>
          <pc:sldMk cId="1738429667" sldId="402"/>
        </pc:sldMkLst>
        <pc:spChg chg="mod">
          <ac:chgData name="Marco A Castillon Meneses" userId="4eb709779cafbc53" providerId="LiveId" clId="{2DC6C7C9-52C6-493E-AB96-1BA066AF04CF}" dt="2023-09-05T23:04:04.317" v="0" actId="313"/>
          <ac:spMkLst>
            <pc:docMk/>
            <pc:sldMk cId="1738429667" sldId="402"/>
            <ac:spMk id="3" creationId="{A491A7D0-1BE1-0495-784C-6B51A9FDFF4A}"/>
          </ac:spMkLst>
        </pc:spChg>
      </pc:sldChg>
      <pc:sldChg chg="del">
        <pc:chgData name="Marco A Castillon Meneses" userId="4eb709779cafbc53" providerId="LiveId" clId="{2DC6C7C9-52C6-493E-AB96-1BA066AF04CF}" dt="2023-09-12T22:20:34.654" v="1" actId="47"/>
        <pc:sldMkLst>
          <pc:docMk/>
          <pc:sldMk cId="3400701554" sldId="40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B42837-8D9F-41A3-A973-ABC7E7DD59C0}" type="datetimeFigureOut">
              <a:rPr lang="es-MX" smtClean="0"/>
              <a:t>22/09/2023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32CAD4-454F-4741-852E-4E494DBE88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1278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360BF0-7FFF-6F4D-A228-69EB840CFEF2}" type="slidenum">
              <a:rPr kumimoji="0" lang="es-MX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5326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F5E12D-C97D-4A13-A648-0C79E9F4FF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9536A21-144A-4A29-BE27-CF79429B92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665DB94-EE24-4272-A5B5-DCF2FBFD7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AD12-F23F-4B39-A9C2-A8149BEF0DC0}" type="datetimeFigureOut">
              <a:rPr lang="es-MX" smtClean="0"/>
              <a:t>22/09/2023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51E768-C585-454D-9939-831C754B5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D42AB24-16BD-47EC-AD78-A4AC846C2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A798-5DFC-4A9E-8B89-D39CBF2446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3967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11EDED-B9FD-4117-B645-FA5793E1E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5D9DAA5-59CC-490E-953D-E3843DC4BF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69241FD-3A33-4914-BCFE-0F4242F3C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AD12-F23F-4B39-A9C2-A8149BEF0DC0}" type="datetimeFigureOut">
              <a:rPr lang="es-MX" smtClean="0"/>
              <a:t>22/09/2023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306E578-E231-4851-B90E-7D5633406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640A00-9B74-4101-A057-F5BA21C7F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A798-5DFC-4A9E-8B89-D39CBF2446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6184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0D002FA-21E5-49BF-A168-1A8A319DF8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D8BA15F-4FCF-4AD5-A033-C22F2D4588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34BA50-4FFA-4189-A0AA-AF2F6B5FD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AD12-F23F-4B39-A9C2-A8149BEF0DC0}" type="datetimeFigureOut">
              <a:rPr lang="es-MX" smtClean="0"/>
              <a:t>22/09/2023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E0E93B7-DC41-43F9-B57E-34D3CFCE2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6B480D6-03CD-4CBE-8DFB-AADFCD74D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A798-5DFC-4A9E-8B89-D39CBF2446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9515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360E12-3461-4C8D-84AD-403A350A3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D4E4C91-8574-468D-A8FD-CB5415F27E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8A1AC44-C3E4-4D82-8C6D-2784B7F08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AD12-F23F-4B39-A9C2-A8149BEF0DC0}" type="datetimeFigureOut">
              <a:rPr lang="es-MX" smtClean="0"/>
              <a:t>22/09/2023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6365792-5A97-4146-B16F-DFAA0FAE0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BAA5C68-5EEE-4A4E-A9F9-251F36116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A798-5DFC-4A9E-8B89-D39CBF2446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6278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E767D0-C632-4FBE-8D6D-7C6DB9959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8060B86-9E71-4298-84CF-088169B733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0EF64B3-7709-41AB-A381-E4DEFE9F6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AD12-F23F-4B39-A9C2-A8149BEF0DC0}" type="datetimeFigureOut">
              <a:rPr lang="es-MX" smtClean="0"/>
              <a:t>22/09/2023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1AFC06D-B42A-4196-97B7-1B82E11B9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F1DC066-DC3B-4505-827B-54CB96C6A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A798-5DFC-4A9E-8B89-D39CBF2446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8530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EEB54B-C8AB-4EFE-8D6B-1BFC1EF68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4044956-9D59-46DE-8BBD-E19F6D6B79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8DFDF5A-952F-4E9D-B2EB-0E933A5187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E0A3E53-E56E-4642-B23B-C6932225A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AD12-F23F-4B39-A9C2-A8149BEF0DC0}" type="datetimeFigureOut">
              <a:rPr lang="es-MX" smtClean="0"/>
              <a:t>22/09/2023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B380DF6-B1CE-4107-9743-71F15A0FC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9044BB0-A434-4838-ACC9-6D4F3F4C4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A798-5DFC-4A9E-8B89-D39CBF2446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1263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C1B510-DFA7-443A-A94B-DCF947C0A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DE0F967-721A-484A-A4DD-C3EB72194A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5B0AFC1-FD7C-4046-AB25-4A1E9FBA99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3654A2B-E4D9-48A0-BA24-9F683F80B9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4D01375-1C80-4FDF-90C0-D7BFC999DA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00BE305-0F6A-41FE-9DCA-4875877ED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AD12-F23F-4B39-A9C2-A8149BEF0DC0}" type="datetimeFigureOut">
              <a:rPr lang="es-MX" smtClean="0"/>
              <a:t>22/09/2023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A6AF683-0AEB-4AE8-8F5D-2080C44E3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F4C3E4A-D98F-45AC-BB14-4E5D12CCC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A798-5DFC-4A9E-8B89-D39CBF2446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3054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7C0E68-9E01-4701-9ACC-AD300B64E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3394203-3549-41D3-B0E3-68E03E75C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AD12-F23F-4B39-A9C2-A8149BEF0DC0}" type="datetimeFigureOut">
              <a:rPr lang="es-MX" smtClean="0"/>
              <a:t>22/09/2023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716E600-9072-4F8D-B6A8-33CD7C729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7BBFEED-47A2-4DCA-A6D0-53920D277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A798-5DFC-4A9E-8B89-D39CBF2446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657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A5C6093-D9A7-421B-B673-C27E46D34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AD12-F23F-4B39-A9C2-A8149BEF0DC0}" type="datetimeFigureOut">
              <a:rPr lang="es-MX" smtClean="0"/>
              <a:t>22/09/2023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1518BE3-1267-433D-B88D-361DF80FA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2867A3B-84B4-4FD8-9863-AE6247043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A798-5DFC-4A9E-8B89-D39CBF2446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912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C6C3CF-B2AC-4904-A494-E4DE996FC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BF18DED-34DC-4A87-8DEB-654F1CF8B5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826E4BC-89B0-482B-A3CE-C1B770134A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BC3221E-F230-43FD-8BC5-8FC708875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AD12-F23F-4B39-A9C2-A8149BEF0DC0}" type="datetimeFigureOut">
              <a:rPr lang="es-MX" smtClean="0"/>
              <a:t>22/09/2023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51B45FF-6A28-4B05-B4BE-8DCD6B354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A33475C-7811-42C8-8126-85BC96787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A798-5DFC-4A9E-8B89-D39CBF2446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1839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0E8B98-E9C7-43A8-9EE5-721CFA777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B1AFACE-94AA-43B9-B31E-822120D858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098108E-BF9D-4A3E-A9DE-E1F5B599F7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2AB3F02-1044-4253-B296-7E158D5EA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AD12-F23F-4B39-A9C2-A8149BEF0DC0}" type="datetimeFigureOut">
              <a:rPr lang="es-MX" smtClean="0"/>
              <a:t>22/09/2023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01ADCD8-B068-4C23-8BB5-0B41B0922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24E0CDC-A740-488A-8D67-376F66CB2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A798-5DFC-4A9E-8B89-D39CBF2446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7174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12B83D-EADE-4B84-A906-1B282034F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6BD67E8-D96D-4A20-8D9A-01742F7283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01C4369-E351-47CC-ACC7-08685DB44F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CAD12-F23F-4B39-A9C2-A8149BEF0DC0}" type="datetimeFigureOut">
              <a:rPr lang="es-MX" smtClean="0"/>
              <a:t>22/09/2023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41FEA8C-DC15-48B4-A9A0-CC0BF39EF5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E70877B-ECB8-4817-BF10-463604B2D8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4A798-5DFC-4A9E-8B89-D39CBF2446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59008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D35C9D73-165A-34AD-257E-40CF7078733B}"/>
              </a:ext>
            </a:extLst>
          </p:cNvPr>
          <p:cNvSpPr txBox="1"/>
          <p:nvPr/>
        </p:nvSpPr>
        <p:spPr>
          <a:xfrm>
            <a:off x="3764304" y="1315537"/>
            <a:ext cx="325762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9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briola" pitchFamily="82" charset="0"/>
                <a:ea typeface="+mn-ea"/>
                <a:cs typeface="+mn-cs"/>
              </a:rPr>
              <a:t>Decanal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6771ADF1-7E01-B49D-D81D-5D9FFD2E69F9}"/>
              </a:ext>
            </a:extLst>
          </p:cNvPr>
          <p:cNvSpPr txBox="1"/>
          <p:nvPr/>
        </p:nvSpPr>
        <p:spPr>
          <a:xfrm>
            <a:off x="5708430" y="2285032"/>
            <a:ext cx="34355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briola" pitchFamily="82" charset="0"/>
                <a:ea typeface="+mn-ea"/>
                <a:cs typeface="+mn-cs"/>
              </a:rPr>
              <a:t>Rumbo a la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96CDE64-8FAB-2D2E-B900-0B120F73BAF4}"/>
              </a:ext>
            </a:extLst>
          </p:cNvPr>
          <p:cNvSpPr txBox="1"/>
          <p:nvPr/>
        </p:nvSpPr>
        <p:spPr>
          <a:xfrm>
            <a:off x="3999418" y="3020620"/>
            <a:ext cx="803713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8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briola" pitchFamily="82" charset="0"/>
                <a:ea typeface="+mn-ea"/>
                <a:cs typeface="+mn-cs"/>
              </a:rPr>
              <a:t>XVI Asamblea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8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briola" pitchFamily="82" charset="0"/>
                <a:ea typeface="+mn-ea"/>
                <a:cs typeface="+mn-cs"/>
              </a:rPr>
              <a:t>Diocesana de Pastoral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42EEF85C-189D-FBD3-10B4-3DC3B7233F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93" y="1303004"/>
            <a:ext cx="2400299" cy="4262931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713DF069-F3B1-F2FA-6ED9-FF8F5299536F}"/>
              </a:ext>
            </a:extLst>
          </p:cNvPr>
          <p:cNvSpPr txBox="1"/>
          <p:nvPr/>
        </p:nvSpPr>
        <p:spPr>
          <a:xfrm>
            <a:off x="3101787" y="887506"/>
            <a:ext cx="52132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briola" panose="04040605051002020D02" pitchFamily="82" charset="0"/>
                <a:ea typeface="+mn-ea"/>
                <a:cs typeface="+mn-cs"/>
              </a:rPr>
              <a:t>Instrumento de trabajo</a:t>
            </a:r>
          </a:p>
        </p:txBody>
      </p:sp>
    </p:spTree>
    <p:extLst>
      <p:ext uri="{BB962C8B-B14F-4D97-AF65-F5344CB8AC3E}">
        <p14:creationId xmlns:p14="http://schemas.microsoft.com/office/powerpoint/2010/main" val="7129014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6A19D134-6C23-940D-F958-13280650FDA8}"/>
              </a:ext>
            </a:extLst>
          </p:cNvPr>
          <p:cNvSpPr txBox="1"/>
          <p:nvPr/>
        </p:nvSpPr>
        <p:spPr>
          <a:xfrm>
            <a:off x="2476347" y="2076143"/>
            <a:ext cx="9825487" cy="19603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31750" lvl="0" indent="254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6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Aharoni" panose="02010803020104030203" pitchFamily="2" charset="-79"/>
                <a:ea typeface="Times New Roman" panose="02020603050405020304" pitchFamily="18" charset="0"/>
                <a:cs typeface="Aharoni" panose="02010803020104030203" pitchFamily="2" charset="-79"/>
              </a:rPr>
              <a:t>PROCESO PASTORAL DIOCESANO</a:t>
            </a:r>
            <a:endParaRPr kumimoji="0" lang="es-MX" sz="4000" b="0" i="0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75000"/>
                </a:srgbClr>
              </a:solidFill>
              <a:effectLst/>
              <a:uLnTx/>
              <a:uFillTx/>
              <a:latin typeface="Aharoni" panose="02010803020104030203" pitchFamily="2" charset="-79"/>
              <a:ea typeface="Times New Roman" panose="02020603050405020304" pitchFamily="18" charset="0"/>
              <a:cs typeface="Aharoni" panose="02010803020104030203" pitchFamily="2" charset="-79"/>
            </a:endParaRPr>
          </a:p>
          <a:p>
            <a:pPr marL="33655" marR="31750" lvl="0" indent="-635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Segunda etapa: </a:t>
            </a: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La Comunidad Decanal</a:t>
            </a:r>
            <a:endParaRPr kumimoji="0" lang="es-MX" sz="3200" b="0" i="0" u="none" strike="noStrike" kern="1200" cap="none" spc="0" normalizeH="0" baseline="0" noProof="0" dirty="0">
              <a:ln>
                <a:noFill/>
              </a:ln>
              <a:solidFill>
                <a:srgbClr val="FFC000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22860" marR="31750" lvl="0" indent="254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AÑO PASTORAL 2023</a:t>
            </a:r>
            <a:endParaRPr kumimoji="0" lang="es-MX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92E39776-6AED-8468-45E6-D77ABB7221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040" y="1021808"/>
            <a:ext cx="2400299" cy="4262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2965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64843C02-CA90-E9D6-A2E5-75CE296B3384}"/>
              </a:ext>
            </a:extLst>
          </p:cNvPr>
          <p:cNvSpPr txBox="1"/>
          <p:nvPr/>
        </p:nvSpPr>
        <p:spPr>
          <a:xfrm>
            <a:off x="0" y="699990"/>
            <a:ext cx="12192000" cy="532775"/>
          </a:xfrm>
          <a:prstGeom prst="rect">
            <a:avLst/>
          </a:prstGeom>
          <a:solidFill>
            <a:schemeClr val="accent2">
              <a:lumMod val="75000"/>
              <a:alpha val="84000"/>
            </a:schemeClr>
          </a:solidFill>
        </p:spPr>
        <p:txBody>
          <a:bodyPr wrap="square">
            <a:spAutoFit/>
          </a:bodyPr>
          <a:lstStyle>
            <a:defPPr>
              <a:defRPr lang="es-MX"/>
            </a:defPPr>
            <a:lvl1pPr marL="33655" marR="22860" lvl="0" indent="-6350" fontAlgn="auto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defRPr>
            </a:lvl1pPr>
          </a:lstStyle>
          <a:p>
            <a:pPr marL="33655" marR="22860" lvl="0" indent="-6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          </a:t>
            </a:r>
            <a:r>
              <a:rPr kumimoji="0" lang="es-MX" sz="28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OBJETIVO GENERAL: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0DFAACA8-B1AD-DEB5-D559-907098603E76}"/>
              </a:ext>
            </a:extLst>
          </p:cNvPr>
          <p:cNvSpPr txBox="1"/>
          <p:nvPr/>
        </p:nvSpPr>
        <p:spPr>
          <a:xfrm>
            <a:off x="1422399" y="2147747"/>
            <a:ext cx="9873674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Fortalecer la instancia decanal a través de la participación, organización, compromiso y solidaridad pastoral entre las parroquias, instituciones y personas que integran cada decanato, a fin de hacer más creíble, atractivo y eficaz el Evangelio que nos ha sido confiado como Arquidiócesis de Hermosillo.</a:t>
            </a:r>
            <a:endParaRPr kumimoji="0" lang="es-MX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7E67C052-29F2-90E2-FA80-61202182553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66" y="182688"/>
            <a:ext cx="744912" cy="1322964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4007015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0F77234C-13E3-7FA8-D01B-6DFEFCA53E92}"/>
              </a:ext>
            </a:extLst>
          </p:cNvPr>
          <p:cNvSpPr txBox="1"/>
          <p:nvPr/>
        </p:nvSpPr>
        <p:spPr>
          <a:xfrm>
            <a:off x="0" y="613914"/>
            <a:ext cx="12192000" cy="532775"/>
          </a:xfrm>
          <a:prstGeom prst="rect">
            <a:avLst/>
          </a:prstGeom>
          <a:solidFill>
            <a:schemeClr val="accent2">
              <a:lumMod val="75000"/>
              <a:alpha val="84000"/>
            </a:schemeClr>
          </a:solidFill>
        </p:spPr>
        <p:txBody>
          <a:bodyPr wrap="square">
            <a:spAutoFit/>
          </a:bodyPr>
          <a:lstStyle>
            <a:defPPr>
              <a:defRPr lang="es-MX"/>
            </a:defPPr>
            <a:lvl1pPr marL="33655" marR="22860" lvl="0" indent="-6350" fontAlgn="auto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defRPr>
            </a:lvl1pPr>
          </a:lstStyle>
          <a:p>
            <a:pPr marL="33655" marR="22860" lvl="0" indent="-6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            EJE TRANSVERSAL: La sinodalidad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328AFB2-E280-2955-D508-90C53315A6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0109" y="2413338"/>
            <a:ext cx="9337963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1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alt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Expresada con las actitudes de diálogo y escucha, solidaridad y subsidiariedad, inclusión y tolerancia, humildad y caridad, apertura y corresponsabilidad, cercanía y unidad, sensibilidad y congruencia, presencia afectiva y efectiva, sentido de pertenencia y </a:t>
            </a:r>
            <a:r>
              <a:rPr kumimoji="0" lang="es-MX" altLang="es-MX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diocesaneidad</a:t>
            </a:r>
            <a:r>
              <a:rPr kumimoji="0" lang="es-MX" alt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renovación y esperanza, entre otras.</a:t>
            </a:r>
            <a:endParaRPr kumimoji="0" lang="es-MX" altLang="es-MX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8C0848B0-DFC0-D60E-3D97-F4E9FA518A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66" y="182688"/>
            <a:ext cx="744912" cy="1322964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9649114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781C3FB6-A329-906F-821C-83063E2DEC78}"/>
              </a:ext>
            </a:extLst>
          </p:cNvPr>
          <p:cNvSpPr txBox="1"/>
          <p:nvPr/>
        </p:nvSpPr>
        <p:spPr>
          <a:xfrm>
            <a:off x="0" y="577783"/>
            <a:ext cx="12192000" cy="532775"/>
          </a:xfrm>
          <a:prstGeom prst="rect">
            <a:avLst/>
          </a:prstGeom>
          <a:solidFill>
            <a:schemeClr val="accent2">
              <a:lumMod val="75000"/>
              <a:alpha val="84000"/>
            </a:schemeClr>
          </a:solidFill>
        </p:spPr>
        <p:txBody>
          <a:bodyPr wrap="square">
            <a:spAutoFit/>
          </a:bodyPr>
          <a:lstStyle>
            <a:defPPr>
              <a:defRPr lang="es-MX"/>
            </a:defPPr>
            <a:lvl1pPr marL="33655" marR="22860" lvl="0" indent="-6350" fontAlgn="auto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defRPr>
            </a:lvl1pPr>
          </a:lstStyle>
          <a:p>
            <a:pPr marL="33655" marR="22860" lvl="0" indent="-6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            PRIORIDADES PASTORALES: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5701297F-2F05-242A-DA9A-71404DCA846A}"/>
              </a:ext>
            </a:extLst>
          </p:cNvPr>
          <p:cNvSpPr txBox="1"/>
          <p:nvPr/>
        </p:nvSpPr>
        <p:spPr>
          <a:xfrm>
            <a:off x="1293091" y="1912432"/>
            <a:ext cx="9023927" cy="27161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780" marR="8890" lvl="0" indent="2540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l.- Consolidar la instancia decanal, favoreciendo las estructuras, la organización, la comunicación efectiva y los servicios pastorales solidarios, propios del decanato.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800100" marR="8890" lvl="1" indent="-342900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¿Está integrada la representación del equipo base decanal?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800100" marR="8890" lvl="1" indent="-342900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¿Cuántas ocasiones se reúne el equipo decanal en el año pastoral? ¿Se calendariza?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800100" marR="8890" lvl="1" indent="-342900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¿Cuántas ocasiones se reúne el equipo sacerdotal en el año pastoral?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831E75EB-69BC-8970-7DC4-394E1F0F63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66" y="182688"/>
            <a:ext cx="744912" cy="1322964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4243057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33950D6A-E490-299C-2BDE-9CE93D68DF81}"/>
              </a:ext>
            </a:extLst>
          </p:cNvPr>
          <p:cNvSpPr txBox="1"/>
          <p:nvPr/>
        </p:nvSpPr>
        <p:spPr>
          <a:xfrm>
            <a:off x="857814" y="1371106"/>
            <a:ext cx="10723418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780" marR="8890" lvl="0" indent="2540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2.- Seguir fortaleciendo desde el decanato las estructuras, la organización y los servicios pastorales de cada una de las comunidades parroquiales, en especial: los Consejos, la sectorización, el Plan pastoral, la formación integral (gradual y procesual), y las acciones de la pastoral profética, litúrgica y social.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914400" marR="8890" lvl="1" indent="-457200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 typeface="+mj-lt"/>
              <a:buAutoNum type="arabicParenR" startAt="4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¿En cuantas Parroquias o Equivalentes tiene Consejo Parroquial de Pastoral?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914400" marR="8890" lvl="1" indent="-457200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 typeface="+mj-lt"/>
              <a:buAutoNum type="arabicParenR" startAt="4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¿En cuantas Parroquias o Equivalentes tiene Consejo de asuntos económicos Parroquial?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914400" marR="8890" lvl="1" indent="-457200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 typeface="+mj-lt"/>
              <a:buAutoNum type="arabicParenR" startAt="4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¿En cuantas Parroquias tiene la sectorización del Proceso Pastoral?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914400" marR="8890" lvl="1" indent="-457200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 typeface="+mj-lt"/>
              <a:buAutoNum type="arabicParenR" startAt="4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¿Cuántas Parroquias o Equivalentes tienen el Plan Parroquial de Pastoral actualizado?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914400" marR="8890" lvl="1" indent="-457200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 typeface="+mj-lt"/>
              <a:buAutoNum type="arabicParenR" startAt="4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¿Qué proceso de Formación Integral se desarrollan en las Parroquias?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 startAt="4"/>
              <a:tabLst/>
              <a:defRPr/>
            </a:pPr>
            <a:r>
              <a:rPr kumimoji="0" lang="es-MX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¿Menciona las principales acciones que se han realizado en las Parroquias desde las Pastorales Profética Litúrgica y Social?</a:t>
            </a:r>
            <a:endParaRPr kumimoji="0" lang="es-MX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CEDB930F-9E5C-A36B-DDDD-2C52D13A48DA}"/>
              </a:ext>
            </a:extLst>
          </p:cNvPr>
          <p:cNvSpPr txBox="1"/>
          <p:nvPr/>
        </p:nvSpPr>
        <p:spPr>
          <a:xfrm>
            <a:off x="0" y="577783"/>
            <a:ext cx="12192000" cy="532775"/>
          </a:xfrm>
          <a:prstGeom prst="rect">
            <a:avLst/>
          </a:prstGeom>
          <a:solidFill>
            <a:schemeClr val="accent2">
              <a:lumMod val="75000"/>
              <a:alpha val="84000"/>
            </a:schemeClr>
          </a:solidFill>
        </p:spPr>
        <p:txBody>
          <a:bodyPr wrap="square">
            <a:spAutoFit/>
          </a:bodyPr>
          <a:lstStyle>
            <a:defPPr>
              <a:defRPr lang="es-MX"/>
            </a:defPPr>
            <a:lvl1pPr marL="33655" marR="22860" lvl="0" indent="-6350" fontAlgn="auto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defRPr>
            </a:lvl1pPr>
          </a:lstStyle>
          <a:p>
            <a:pPr marL="33655" marR="22860" lvl="0" indent="-6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            PRIORIDADES PASTORALES: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4B9E65E3-7589-DAAF-7EBE-EE393904AE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66" y="182688"/>
            <a:ext cx="744912" cy="1322964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6528065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FEA86402-B067-C1D5-197D-F432D01CAE0E}"/>
              </a:ext>
            </a:extLst>
          </p:cNvPr>
          <p:cNvSpPr txBox="1"/>
          <p:nvPr/>
        </p:nvSpPr>
        <p:spPr>
          <a:xfrm>
            <a:off x="895927" y="1665354"/>
            <a:ext cx="10400145" cy="25365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780" marR="8890" lvl="0" indent="2540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3.- Fortalecer desde el decanato en todas las parroquias, especialmente en los agentes de pastoral (laicos, consagrados, ministros ordenados), una sólida espiritualidad, a partir de una auténtica conversión personal y pastoral.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1074738" marR="8890" lvl="1" indent="-538163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645"/>
              </a:spcAft>
              <a:buClrTx/>
              <a:buSzTx/>
              <a:buFont typeface="+mj-lt"/>
              <a:buAutoNum type="arabicParenR" startAt="10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Menciona las principales acciones, que se han realizan para fortalecer una sólida espiritualidad en el decanato.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1074738" marR="31750" lvl="1" indent="-538163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645"/>
              </a:spcAft>
              <a:buClrTx/>
              <a:buSzTx/>
              <a:buFont typeface="+mj-lt"/>
              <a:buAutoNum type="arabicParenR" startAt="10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Menciona las dificultades que se han presentado para fortalecer una sólida espiritualidad en el decanato.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30C1B5EE-EE09-2FCD-0A72-982D33ACC322}"/>
              </a:ext>
            </a:extLst>
          </p:cNvPr>
          <p:cNvSpPr txBox="1"/>
          <p:nvPr/>
        </p:nvSpPr>
        <p:spPr>
          <a:xfrm>
            <a:off x="0" y="577783"/>
            <a:ext cx="12192000" cy="532775"/>
          </a:xfrm>
          <a:prstGeom prst="rect">
            <a:avLst/>
          </a:prstGeom>
          <a:solidFill>
            <a:schemeClr val="accent2">
              <a:lumMod val="75000"/>
              <a:alpha val="84000"/>
            </a:schemeClr>
          </a:solidFill>
        </p:spPr>
        <p:txBody>
          <a:bodyPr wrap="square">
            <a:spAutoFit/>
          </a:bodyPr>
          <a:lstStyle>
            <a:defPPr>
              <a:defRPr lang="es-MX"/>
            </a:defPPr>
            <a:lvl1pPr marL="33655" marR="22860" lvl="0" indent="-6350" fontAlgn="auto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defRPr>
            </a:lvl1pPr>
          </a:lstStyle>
          <a:p>
            <a:pPr marL="33655" marR="22860" lvl="0" indent="-6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            PRIORIDADES PASTORALES: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24BB458-F8AC-371F-C322-CB0DEBCDE6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66" y="182688"/>
            <a:ext cx="744912" cy="1322964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9791865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69B1ADA2-AD60-9617-7C2D-7800ADF71EF6}"/>
              </a:ext>
            </a:extLst>
          </p:cNvPr>
          <p:cNvSpPr txBox="1"/>
          <p:nvPr/>
        </p:nvSpPr>
        <p:spPr>
          <a:xfrm>
            <a:off x="528790" y="1900747"/>
            <a:ext cx="10825018" cy="29002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8890" lvl="0" indent="2540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64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4.- Promover, apoyar y acompañar, desde el decanato, en todas las parroquias, la Pastoral de adolescentes y jóvenes, tanto las agrupaciones o movimientos parroquiales, como también los de carácter diocesano.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1074738" marR="8890" lvl="1" indent="-538163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645"/>
              </a:spcAft>
              <a:buClrTx/>
              <a:buSzTx/>
              <a:buFont typeface="+mj-lt"/>
              <a:buAutoNum type="arabicParenR" startAt="12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Menciona las principales acciones que se realizan para promover apoyar y acompañar en el decanato la Pastoral de Adolescentes y Jóvenes.</a:t>
            </a:r>
          </a:p>
          <a:p>
            <a:pPr marL="1074738" marR="31750" lvl="1" indent="-538163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 startAt="12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Menciona las principales dificultades que se presentan para promover apoyar y acompañar en el decanato la Pastoral de Adolescentes y Jóvenes.</a:t>
            </a:r>
          </a:p>
          <a:p>
            <a:pPr marL="1074738" marR="31750" lvl="1" indent="-538163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 startAt="12"/>
              <a:tabLst/>
              <a:defRPr/>
            </a:pP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ED2C8AB1-4D78-4058-8EF5-F89800A64EAA}"/>
              </a:ext>
            </a:extLst>
          </p:cNvPr>
          <p:cNvSpPr txBox="1"/>
          <p:nvPr/>
        </p:nvSpPr>
        <p:spPr>
          <a:xfrm>
            <a:off x="0" y="577783"/>
            <a:ext cx="12192000" cy="532775"/>
          </a:xfrm>
          <a:prstGeom prst="rect">
            <a:avLst/>
          </a:prstGeom>
          <a:solidFill>
            <a:schemeClr val="accent2">
              <a:lumMod val="75000"/>
              <a:alpha val="84000"/>
            </a:schemeClr>
          </a:solidFill>
        </p:spPr>
        <p:txBody>
          <a:bodyPr wrap="square">
            <a:spAutoFit/>
          </a:bodyPr>
          <a:lstStyle>
            <a:defPPr>
              <a:defRPr lang="es-MX"/>
            </a:defPPr>
            <a:lvl1pPr marL="33655" marR="22860" lvl="0" indent="-6350" fontAlgn="auto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defRPr>
            </a:lvl1pPr>
          </a:lstStyle>
          <a:p>
            <a:pPr marL="33655" marR="22860" lvl="0" indent="-6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            PRIORIDADES PASTORALES: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D675BBE4-6480-881B-0713-CF2E95B6FF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66" y="182688"/>
            <a:ext cx="744912" cy="1322964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8028806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AAECA454-CAB0-FD5F-B00A-0A12DCF7C9A5}"/>
              </a:ext>
            </a:extLst>
          </p:cNvPr>
          <p:cNvSpPr txBox="1"/>
          <p:nvPr/>
        </p:nvSpPr>
        <p:spPr>
          <a:xfrm>
            <a:off x="942109" y="1641418"/>
            <a:ext cx="10307782" cy="32213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8890" lvl="0" indent="2540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64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5.- Impulsar, reorganizar y dinamizar, desde el decanato, la misión permanente, anunciando el kerigma a los alejados, a través de equipos misioneros parroquiales integrados por jóvenes y adultos que se hagan presentes en los diversos sectores, centros, y barrios de las parroquias.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1074738" marR="31750" lvl="1" indent="-538163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 startAt="14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Menciona las principales acciones para impulsar la Misión Permanente en el Decanato.</a:t>
            </a:r>
          </a:p>
          <a:p>
            <a:pPr marL="1074738" marR="31750" lvl="1" indent="-538163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 startAt="14"/>
              <a:tabLst/>
              <a:defRPr/>
            </a:pPr>
            <a:endParaRPr kumimoji="0" lang="es-MX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+mn-cs"/>
            </a:endParaRPr>
          </a:p>
          <a:p>
            <a:pPr marL="1074738" marR="31750" lvl="1" indent="-538163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 startAt="14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Menciona las principales dificultades que se han presentado para impulsar la Misión Permanente en el Decanato.</a:t>
            </a:r>
          </a:p>
          <a:p>
            <a:pPr marL="1074738" marR="31750" lvl="1" indent="-538163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 startAt="14"/>
              <a:tabLst/>
              <a:defRPr/>
            </a:pPr>
            <a:endParaRPr kumimoji="0" lang="es-MX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F3FD44A1-3690-B39F-7E47-37E05EE1AE72}"/>
              </a:ext>
            </a:extLst>
          </p:cNvPr>
          <p:cNvSpPr txBox="1"/>
          <p:nvPr/>
        </p:nvSpPr>
        <p:spPr>
          <a:xfrm>
            <a:off x="0" y="577783"/>
            <a:ext cx="12192000" cy="532775"/>
          </a:xfrm>
          <a:prstGeom prst="rect">
            <a:avLst/>
          </a:prstGeom>
          <a:solidFill>
            <a:schemeClr val="accent2">
              <a:lumMod val="75000"/>
              <a:alpha val="84000"/>
            </a:schemeClr>
          </a:solidFill>
        </p:spPr>
        <p:txBody>
          <a:bodyPr wrap="square">
            <a:spAutoFit/>
          </a:bodyPr>
          <a:lstStyle>
            <a:defPPr>
              <a:defRPr lang="es-MX"/>
            </a:defPPr>
            <a:lvl1pPr marL="33655" marR="22860" lvl="0" indent="-6350" fontAlgn="auto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defRPr>
            </a:lvl1pPr>
          </a:lstStyle>
          <a:p>
            <a:pPr marL="33655" marR="22860" lvl="0" indent="-6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            PRIORIDADES PASTORALES: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3BC4DAA-84A5-C7F7-E8A5-FEEA2C816E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66" y="182688"/>
            <a:ext cx="744912" cy="1322964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1598462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79B4B756-CA11-B01F-F284-82A3D2DE00B8}"/>
              </a:ext>
            </a:extLst>
          </p:cNvPr>
          <p:cNvSpPr txBox="1"/>
          <p:nvPr/>
        </p:nvSpPr>
        <p:spPr>
          <a:xfrm>
            <a:off x="4384666" y="2610022"/>
            <a:ext cx="5638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2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TERCER MOMENTO DE EVALUACIÓN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CAC7B01-A2D6-0179-AE15-FAB4E2D886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375" y="1159496"/>
            <a:ext cx="2400299" cy="4262931"/>
          </a:xfrm>
          <a:prstGeom prst="rect">
            <a:avLst/>
          </a:prstGeom>
        </p:spPr>
      </p:pic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E2738A38-0ABD-222F-E1A3-B05C715BEAEE}"/>
              </a:ext>
            </a:extLst>
          </p:cNvPr>
          <p:cNvCxnSpPr/>
          <p:nvPr/>
        </p:nvCxnSpPr>
        <p:spPr>
          <a:xfrm>
            <a:off x="4384666" y="3879592"/>
            <a:ext cx="5638800" cy="0"/>
          </a:xfrm>
          <a:prstGeom prst="line">
            <a:avLst/>
          </a:prstGeom>
          <a:ln w="79375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CuadroTexto 5">
            <a:extLst>
              <a:ext uri="{FF2B5EF4-FFF2-40B4-BE49-F238E27FC236}">
                <a16:creationId xmlns:a16="http://schemas.microsoft.com/office/drawing/2014/main" id="{E15069B1-6C73-3E16-FFE2-715A76091C40}"/>
              </a:ext>
            </a:extLst>
          </p:cNvPr>
          <p:cNvSpPr txBox="1"/>
          <p:nvPr/>
        </p:nvSpPr>
        <p:spPr>
          <a:xfrm>
            <a:off x="4384666" y="3964433"/>
            <a:ext cx="56388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 EQUIPO BASE DECANAL JUNTO AL DECANO VALORARA LA MISIÓN DEL DECANO.</a:t>
            </a:r>
          </a:p>
        </p:txBody>
      </p:sp>
    </p:spTree>
    <p:extLst>
      <p:ext uri="{BB962C8B-B14F-4D97-AF65-F5344CB8AC3E}">
        <p14:creationId xmlns:p14="http://schemas.microsoft.com/office/powerpoint/2010/main" val="24837465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781C3FB6-A329-906F-821C-83063E2DEC78}"/>
              </a:ext>
            </a:extLst>
          </p:cNvPr>
          <p:cNvSpPr txBox="1"/>
          <p:nvPr/>
        </p:nvSpPr>
        <p:spPr>
          <a:xfrm>
            <a:off x="0" y="577783"/>
            <a:ext cx="12192000" cy="532775"/>
          </a:xfrm>
          <a:prstGeom prst="rect">
            <a:avLst/>
          </a:prstGeom>
          <a:solidFill>
            <a:schemeClr val="accent2">
              <a:lumMod val="75000"/>
              <a:alpha val="84000"/>
            </a:schemeClr>
          </a:solidFill>
        </p:spPr>
        <p:txBody>
          <a:bodyPr wrap="square">
            <a:spAutoFit/>
          </a:bodyPr>
          <a:lstStyle>
            <a:defPPr>
              <a:defRPr lang="es-MX"/>
            </a:defPPr>
            <a:lvl1pPr marL="33655" marR="22860" lvl="0" indent="-6350" fontAlgn="auto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defRPr>
            </a:lvl1pPr>
          </a:lstStyle>
          <a:p>
            <a:pPr marL="33655" marR="22860" lvl="0" indent="-6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            VALORACIÓN DE LA MISIÓN DEL DECANO: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5701297F-2F05-242A-DA9A-71404DCA846A}"/>
              </a:ext>
            </a:extLst>
          </p:cNvPr>
          <p:cNvSpPr txBox="1"/>
          <p:nvPr/>
        </p:nvSpPr>
        <p:spPr>
          <a:xfrm>
            <a:off x="1584036" y="2464882"/>
            <a:ext cx="9023927" cy="28352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 el propósito de valorar el trabajo del Decano, los invitamos a la relectura de </a:t>
            </a:r>
            <a:r>
              <a:rPr kumimoji="0" lang="es-MX" sz="28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Manual de Funciones del Decano</a:t>
            </a: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expedido el 13 de diciembre del 2018, por el Señor Arzobispo Ruy Rendon Leal, que considera la Misión del decano, consiste en promover y fomentar en el decanato:</a:t>
            </a:r>
            <a:endParaRPr kumimoji="0" lang="es-MX" sz="2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4148C4C6-2C29-8695-9444-85387350B7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66" y="182688"/>
            <a:ext cx="744912" cy="132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407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AAECA454-CAB0-FD5F-B00A-0A12DCF7C9A5}"/>
              </a:ext>
            </a:extLst>
          </p:cNvPr>
          <p:cNvSpPr txBox="1"/>
          <p:nvPr/>
        </p:nvSpPr>
        <p:spPr>
          <a:xfrm>
            <a:off x="942109" y="1641418"/>
            <a:ext cx="10307782" cy="32213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8890" lvl="0" indent="2540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64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5.- Impulsar, reorganizar y dinamizar, desde el decanato, la misión permanente, anunciando el kerigma a los alejados, a través de equipos misioneros parroquiales integrados por jóvenes y adultos que se hagan presentes en los diversos sectores, centros, y barrios de las parroquias.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1074738" marR="31750" lvl="1" indent="-538163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 startAt="14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Menciona las principales acciones para impulsar la Misión Permanente en el Decanato.</a:t>
            </a:r>
          </a:p>
          <a:p>
            <a:pPr marL="1074738" marR="31750" lvl="1" indent="-538163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 startAt="14"/>
              <a:tabLst/>
              <a:defRPr/>
            </a:pPr>
            <a:endParaRPr kumimoji="0" lang="es-MX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+mn-cs"/>
            </a:endParaRPr>
          </a:p>
          <a:p>
            <a:pPr marL="1074738" marR="31750" lvl="1" indent="-538163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 startAt="14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Menciona las principales dificultades que se han presentado para impulsar la Misión Permanente en el Decanato.</a:t>
            </a:r>
          </a:p>
          <a:p>
            <a:pPr marL="1074738" marR="31750" lvl="1" indent="-538163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 startAt="14"/>
              <a:tabLst/>
              <a:defRPr/>
            </a:pPr>
            <a:endParaRPr kumimoji="0" lang="es-MX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F3FD44A1-3690-B39F-7E47-37E05EE1AE72}"/>
              </a:ext>
            </a:extLst>
          </p:cNvPr>
          <p:cNvSpPr txBox="1"/>
          <p:nvPr/>
        </p:nvSpPr>
        <p:spPr>
          <a:xfrm>
            <a:off x="0" y="577783"/>
            <a:ext cx="12192000" cy="532775"/>
          </a:xfrm>
          <a:prstGeom prst="rect">
            <a:avLst/>
          </a:prstGeom>
          <a:solidFill>
            <a:schemeClr val="accent2">
              <a:lumMod val="75000"/>
              <a:alpha val="84000"/>
            </a:schemeClr>
          </a:solidFill>
        </p:spPr>
        <p:txBody>
          <a:bodyPr wrap="square">
            <a:spAutoFit/>
          </a:bodyPr>
          <a:lstStyle>
            <a:defPPr>
              <a:defRPr lang="es-MX"/>
            </a:defPPr>
            <a:lvl1pPr marL="33655" marR="22860" lvl="0" indent="-6350" fontAlgn="auto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defRPr>
            </a:lvl1pPr>
          </a:lstStyle>
          <a:p>
            <a:pPr marL="33655" marR="22860" lvl="0" indent="-6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            PRIORIDADES PASTORALES: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3BC4DAA-84A5-C7F7-E8A5-FEEA2C816E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66" y="182688"/>
            <a:ext cx="744912" cy="1322964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6186161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DA019DBC-C8A6-4FAF-5B72-9A57CE63EBA3}"/>
              </a:ext>
            </a:extLst>
          </p:cNvPr>
          <p:cNvSpPr txBox="1"/>
          <p:nvPr/>
        </p:nvSpPr>
        <p:spPr>
          <a:xfrm>
            <a:off x="1447801" y="1770919"/>
            <a:ext cx="10086974" cy="42842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32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ambiente sacerdotal fraterno</a:t>
            </a:r>
            <a:endParaRPr kumimoji="0" lang="es-MX" sz="2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2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Sana disciplina al Obispo (Can. 273)</a:t>
            </a:r>
            <a:endParaRPr kumimoji="0" lang="es-MX" sz="24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2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Actitud fraterna y cordial</a:t>
            </a:r>
            <a:endParaRPr kumimoji="0" lang="es-MX" sz="24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2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Obediencia al Obispo y Vicarios Episcopales (Generales, Pastoral etc.)</a:t>
            </a:r>
            <a:endParaRPr kumimoji="0" lang="es-MX" sz="24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2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Respetosa preocupación por la salud física</a:t>
            </a:r>
            <a:endParaRPr kumimoji="0" lang="es-MX" sz="24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2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Coherencia en estilo de vida y atención a sacerdotes enfermos</a:t>
            </a:r>
            <a:endParaRPr kumimoji="0" lang="es-MX" sz="24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ED7D31">
                  <a:lumMod val="75000"/>
                </a:srgbClr>
              </a:buClr>
              <a:buSzPct val="92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Asistencia a Asambleas, encuentros, retiros etc.</a:t>
            </a:r>
            <a:endParaRPr kumimoji="0" lang="es-MX" sz="24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62A16B77-6793-B1B0-4EA9-1C68DB1A05CD}"/>
              </a:ext>
            </a:extLst>
          </p:cNvPr>
          <p:cNvSpPr txBox="1"/>
          <p:nvPr/>
        </p:nvSpPr>
        <p:spPr>
          <a:xfrm>
            <a:off x="0" y="577783"/>
            <a:ext cx="12192000" cy="467436"/>
          </a:xfrm>
          <a:prstGeom prst="rect">
            <a:avLst/>
          </a:prstGeom>
          <a:solidFill>
            <a:schemeClr val="accent2">
              <a:lumMod val="75000"/>
              <a:alpha val="84000"/>
            </a:schemeClr>
          </a:solidFill>
        </p:spPr>
        <p:txBody>
          <a:bodyPr wrap="square">
            <a:spAutoFit/>
          </a:bodyPr>
          <a:lstStyle>
            <a:defPPr>
              <a:defRPr lang="es-MX"/>
            </a:defPPr>
            <a:lvl1pPr marL="33655" marR="22860" lvl="0" indent="-6350" fontAlgn="auto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defRPr>
            </a:lvl1pPr>
          </a:lstStyle>
          <a:p>
            <a:pPr marL="33655" marR="22860" lvl="0" indent="-6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            VALORACIÓN DE LA MISIÓN DEL DECANO: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CF25EF9F-0901-1F9E-9803-23D10271BA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66" y="182688"/>
            <a:ext cx="744912" cy="132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2891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DA019DBC-C8A6-4FAF-5B72-9A57CE63EBA3}"/>
              </a:ext>
            </a:extLst>
          </p:cNvPr>
          <p:cNvSpPr txBox="1"/>
          <p:nvPr/>
        </p:nvSpPr>
        <p:spPr>
          <a:xfrm>
            <a:off x="1447801" y="1770919"/>
            <a:ext cx="10086974" cy="28909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 startAt="2"/>
              <a:tabLst/>
              <a:defRPr/>
            </a:pPr>
            <a:r>
              <a:rPr kumimoji="0" lang="es-MX" sz="32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Una supervisión administrativa eficiente</a:t>
            </a: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Recepción del archivo del decanato</a:t>
            </a: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Procurar proteger y conservar los libros Parroquiales</a:t>
            </a: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Administración de bienes Parroquiales</a:t>
            </a: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Promover las colectas</a:t>
            </a: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Atención a sacerdotes enfermos o fallecidos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A8893E76-1974-9FA6-1661-869A7339D260}"/>
              </a:ext>
            </a:extLst>
          </p:cNvPr>
          <p:cNvSpPr txBox="1"/>
          <p:nvPr/>
        </p:nvSpPr>
        <p:spPr>
          <a:xfrm>
            <a:off x="0" y="577783"/>
            <a:ext cx="12192000" cy="467436"/>
          </a:xfrm>
          <a:prstGeom prst="rect">
            <a:avLst/>
          </a:prstGeom>
          <a:solidFill>
            <a:schemeClr val="accent2">
              <a:lumMod val="75000"/>
              <a:alpha val="84000"/>
            </a:schemeClr>
          </a:solidFill>
        </p:spPr>
        <p:txBody>
          <a:bodyPr wrap="square">
            <a:spAutoFit/>
          </a:bodyPr>
          <a:lstStyle>
            <a:defPPr>
              <a:defRPr lang="es-MX"/>
            </a:defPPr>
            <a:lvl1pPr marL="33655" marR="22860" lvl="0" indent="-6350" fontAlgn="auto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defRPr>
            </a:lvl1pPr>
          </a:lstStyle>
          <a:p>
            <a:pPr marL="33655" marR="22860" lvl="0" indent="-6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            VALORACIÓN DE LA MISIÓN DEL DECANO: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9B370263-4C29-8200-921B-87921A1332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66" y="182688"/>
            <a:ext cx="744912" cy="132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6343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DA019DBC-C8A6-4FAF-5B72-9A57CE63EBA3}"/>
              </a:ext>
            </a:extLst>
          </p:cNvPr>
          <p:cNvSpPr txBox="1"/>
          <p:nvPr/>
        </p:nvSpPr>
        <p:spPr>
          <a:xfrm>
            <a:off x="1447801" y="1770919"/>
            <a:ext cx="10086974" cy="38129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2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Un dinamismo Pastoral organizado</a:t>
            </a: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Impulsar y coordinar la organización y actividad Pastoral</a:t>
            </a: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Proyectos formativos y misioneros</a:t>
            </a: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Integración de personas, grupos y movimientos</a:t>
            </a: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Desafíos pastorales de comisiones y dimensiones pastorales</a:t>
            </a: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 de trabajo del decanato</a:t>
            </a: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Visita a las Parroquias 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6C94A454-E173-A453-77EA-74BAF1408AD8}"/>
              </a:ext>
            </a:extLst>
          </p:cNvPr>
          <p:cNvSpPr txBox="1"/>
          <p:nvPr/>
        </p:nvSpPr>
        <p:spPr>
          <a:xfrm>
            <a:off x="0" y="577783"/>
            <a:ext cx="12192000" cy="467436"/>
          </a:xfrm>
          <a:prstGeom prst="rect">
            <a:avLst/>
          </a:prstGeom>
          <a:solidFill>
            <a:schemeClr val="accent2">
              <a:lumMod val="75000"/>
              <a:alpha val="84000"/>
            </a:schemeClr>
          </a:solidFill>
        </p:spPr>
        <p:txBody>
          <a:bodyPr wrap="square">
            <a:spAutoFit/>
          </a:bodyPr>
          <a:lstStyle>
            <a:defPPr>
              <a:defRPr lang="es-MX"/>
            </a:defPPr>
            <a:lvl1pPr marL="33655" marR="22860" lvl="0" indent="-6350" fontAlgn="auto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defRPr>
            </a:lvl1pPr>
          </a:lstStyle>
          <a:p>
            <a:pPr marL="33655" marR="22860" lvl="0" indent="-6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            VALORACIÓN DE LA MISIÓN DEL DECANO: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F071EEA9-8039-D6E6-B430-902D3D588E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66" y="182688"/>
            <a:ext cx="744912" cy="132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5033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0EC2F5BF-03F8-6E2C-D2B7-572592CB945F}"/>
              </a:ext>
            </a:extLst>
          </p:cNvPr>
          <p:cNvSpPr txBox="1"/>
          <p:nvPr/>
        </p:nvSpPr>
        <p:spPr>
          <a:xfrm>
            <a:off x="1004887" y="1995301"/>
            <a:ext cx="10182225" cy="32962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base a lo anterior y considerando que está por concluir el periodo  de su responsabilidad como decanos solicitamos que  con la ayuda de su equipo base decanal un discernimiento respetuoso y sinodal, para valorar las </a:t>
            </a:r>
            <a:r>
              <a:rPr kumimoji="0" lang="es-MX" sz="28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Funciones del Decano</a:t>
            </a: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sugerir las áreas de oportunidades y acciones concretas para los próximos equipos decanales, respondiendo las siguientes preguntas:</a:t>
            </a:r>
            <a:endParaRPr kumimoji="0" lang="es-MX" sz="24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09CFCB16-A405-5799-C971-C98211A5E2BE}"/>
              </a:ext>
            </a:extLst>
          </p:cNvPr>
          <p:cNvSpPr txBox="1"/>
          <p:nvPr/>
        </p:nvSpPr>
        <p:spPr>
          <a:xfrm>
            <a:off x="0" y="577783"/>
            <a:ext cx="12192000" cy="467436"/>
          </a:xfrm>
          <a:prstGeom prst="rect">
            <a:avLst/>
          </a:prstGeom>
          <a:solidFill>
            <a:schemeClr val="accent2">
              <a:lumMod val="75000"/>
              <a:alpha val="84000"/>
            </a:schemeClr>
          </a:solidFill>
        </p:spPr>
        <p:txBody>
          <a:bodyPr wrap="square">
            <a:spAutoFit/>
          </a:bodyPr>
          <a:lstStyle>
            <a:defPPr>
              <a:defRPr lang="es-MX"/>
            </a:defPPr>
            <a:lvl1pPr marL="33655" marR="22860" lvl="0" indent="-6350" fontAlgn="auto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defRPr>
            </a:lvl1pPr>
          </a:lstStyle>
          <a:p>
            <a:pPr marL="33655" marR="22860" lvl="0" indent="-6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            VALORACIÓN DE LA MISIÓN DEL DECANO: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13E9C943-3294-5D38-D630-3D6DBD5161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66" y="182688"/>
            <a:ext cx="744912" cy="132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529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F0D04C1F-B818-A94D-4FB3-BD8D4944EECD}"/>
              </a:ext>
            </a:extLst>
          </p:cNvPr>
          <p:cNvSpPr txBox="1"/>
          <p:nvPr/>
        </p:nvSpPr>
        <p:spPr>
          <a:xfrm>
            <a:off x="819150" y="1612124"/>
            <a:ext cx="10744200" cy="40591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2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¿Cómo  ha promovido y fomentado el Decano, un ambiente sacerdotal fraterno, una supervisión administrativa eficiente y un dinamismo Pastoral Organizado en el decanato?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s-MX" sz="22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2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¿Qué áreas de oportunidades tiene el Decano para promover y fomentar en el decanato, un ambiente sacerdotal fraterno, una supervisión administrativa eficiente y un dinamismo Pastoral Organizado?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s-MX" sz="22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2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¿Qué acciones requieren realizar el Decano para promover y fomentar en el decanato, un ambiente sacerdotal fraterno, una supervisión administrativa eficiente y un dinamismo Pastoral Organizado?</a:t>
            </a:r>
            <a:endParaRPr kumimoji="0" lang="es-MX" sz="22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641A82F5-7614-845A-D95C-DCA0432D4F07}"/>
              </a:ext>
            </a:extLst>
          </p:cNvPr>
          <p:cNvSpPr txBox="1"/>
          <p:nvPr/>
        </p:nvSpPr>
        <p:spPr>
          <a:xfrm>
            <a:off x="0" y="577783"/>
            <a:ext cx="12192000" cy="467436"/>
          </a:xfrm>
          <a:prstGeom prst="rect">
            <a:avLst/>
          </a:prstGeom>
          <a:solidFill>
            <a:schemeClr val="accent2">
              <a:lumMod val="75000"/>
              <a:alpha val="84000"/>
            </a:schemeClr>
          </a:solidFill>
        </p:spPr>
        <p:txBody>
          <a:bodyPr wrap="square">
            <a:spAutoFit/>
          </a:bodyPr>
          <a:lstStyle>
            <a:defPPr>
              <a:defRPr lang="es-MX"/>
            </a:defPPr>
            <a:lvl1pPr marL="33655" marR="22860" lvl="0" indent="-6350" fontAlgn="auto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defRPr>
            </a:lvl1pPr>
          </a:lstStyle>
          <a:p>
            <a:pPr marL="33655" marR="22860" lvl="0" indent="-6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            VALORACIÓN DE LA MISIÓN DEL DECANO: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1C49D9EF-9C8F-5BE3-7850-79232564BB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66" y="182688"/>
            <a:ext cx="744912" cy="132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112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618ED637-F02A-F357-2BD6-023CF36CF80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15488"/>
          <a:stretch/>
        </p:blipFill>
        <p:spPr>
          <a:xfrm>
            <a:off x="-3447" y="-1"/>
            <a:ext cx="12195447" cy="6879745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4D60F200-5EB0-B223-2439-C96C67F0FE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4589414" y="-733991"/>
            <a:ext cx="3020876" cy="12206596"/>
          </a:xfrm>
          <a:prstGeom prst="rect">
            <a:avLst/>
          </a:prstGeom>
          <a:gradFill flip="none" rotWithShape="1">
            <a:gsLst>
              <a:gs pos="21000">
                <a:srgbClr val="000000">
                  <a:alpha val="62000"/>
                </a:srgbClr>
              </a:gs>
              <a:gs pos="100000">
                <a:srgbClr val="000000">
                  <a:alpha val="0"/>
                </a:srgb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6567EA8-C72D-4B9B-D23F-6B2E9F9C9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3446" y="0"/>
            <a:ext cx="2843402" cy="6879745"/>
          </a:xfrm>
          <a:prstGeom prst="rect">
            <a:avLst/>
          </a:prstGeom>
          <a:gradFill flip="none" rotWithShape="1">
            <a:gsLst>
              <a:gs pos="5000">
                <a:schemeClr val="accent2"/>
              </a:gs>
              <a:gs pos="49000">
                <a:schemeClr val="accent5">
                  <a:lumMod val="60000"/>
                  <a:lumOff val="40000"/>
                  <a:alpha val="0"/>
                </a:schemeClr>
              </a:gs>
            </a:gsLst>
            <a:lin ang="9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EFBFA78-9360-1E01-5448-6D5AE0A326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9038704" y="21736"/>
            <a:ext cx="3152862" cy="6858008"/>
          </a:xfrm>
          <a:prstGeom prst="rect">
            <a:avLst/>
          </a:prstGeom>
          <a:gradFill flip="none" rotWithShape="1">
            <a:gsLst>
              <a:gs pos="5000">
                <a:schemeClr val="accent5">
                  <a:alpha val="48000"/>
                </a:schemeClr>
              </a:gs>
              <a:gs pos="42000">
                <a:schemeClr val="accent5">
                  <a:alpha val="0"/>
                </a:schemeClr>
              </a:gs>
            </a:gsLst>
            <a:lin ang="1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740453C-744F-DB3A-47EC-15EACE1DC1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3447" y="5288433"/>
            <a:ext cx="12199706" cy="1591311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49000">
                <a:schemeClr val="accent2">
                  <a:alpha val="0"/>
                </a:schemeClr>
              </a:gs>
            </a:gsLst>
            <a:lin ang="5880000" scaled="0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6924B03-77BD-EAE3-2854-43363FF8E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84596" y="2224929"/>
            <a:ext cx="3866773" cy="5442859"/>
          </a:xfrm>
          <a:prstGeom prst="rect">
            <a:avLst/>
          </a:prstGeom>
          <a:gradFill flip="none" rotWithShape="1">
            <a:gsLst>
              <a:gs pos="0">
                <a:schemeClr val="accent5"/>
              </a:gs>
              <a:gs pos="54000">
                <a:schemeClr val="accent5">
                  <a:lumMod val="60000"/>
                  <a:lumOff val="40000"/>
                  <a:alpha val="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9DB244EA-06E7-4D7B-2D26-B5576970EAD3}"/>
              </a:ext>
            </a:extLst>
          </p:cNvPr>
          <p:cNvSpPr txBox="1"/>
          <p:nvPr/>
        </p:nvSpPr>
        <p:spPr>
          <a:xfrm>
            <a:off x="175792" y="3667768"/>
            <a:ext cx="7927785" cy="162066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DECANATO III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Nuestra </a:t>
            </a:r>
            <a:r>
              <a:rPr kumimoji="0" lang="en-US" sz="54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Señora</a:t>
            </a: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de Fátima</a:t>
            </a:r>
          </a:p>
        </p:txBody>
      </p:sp>
    </p:spTree>
    <p:extLst>
      <p:ext uri="{BB962C8B-B14F-4D97-AF65-F5344CB8AC3E}">
        <p14:creationId xmlns:p14="http://schemas.microsoft.com/office/powerpoint/2010/main" val="909607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E34BF4F6-B278-887F-6FA4-2FCEFFA18F62}"/>
              </a:ext>
            </a:extLst>
          </p:cNvPr>
          <p:cNvSpPr txBox="1"/>
          <p:nvPr/>
        </p:nvSpPr>
        <p:spPr>
          <a:xfrm>
            <a:off x="0" y="476105"/>
            <a:ext cx="12192000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6350">
            <a:noFill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600" b="1" i="0" u="none" strike="noStrike" kern="1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Sugerencias Metodológicas ​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574707C8-4354-393D-44CC-D99CACFBBAC1}"/>
              </a:ext>
            </a:extLst>
          </p:cNvPr>
          <p:cNvSpPr txBox="1"/>
          <p:nvPr/>
        </p:nvSpPr>
        <p:spPr>
          <a:xfrm>
            <a:off x="1398495" y="1392006"/>
            <a:ext cx="10205901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DURANTE EL ENCUENTRO DECANAL</a:t>
            </a: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 recomienda una reunión presencial.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Duración estimada del trabajo decanal: 2 horas.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Propiciar un ambiente de sinodalidad.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Equipo base sintetiza las respuestas de los grupos que se formaron y responde los distintos momentos en la plataforma (</a:t>
            </a: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https://www.vicariadepastoralenhermosillo.org/)</a:t>
            </a: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Designar quien presentará las conclusiones decanales en la XVI Asamblea Diocesana de Pastoral (</a:t>
            </a: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Decano y un Laico</a:t>
            </a: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).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Valoramos los frutos de la pasada Asamblea Diocesana de Pastoral, cada Decanato responderá cuantitativa y cualitativamente a las respuestas que dio al final de dicha asamblea (</a:t>
            </a: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PRIMER MOMENTO DE EVALUACIÓN</a:t>
            </a: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Para después evaluar propiamente las prioridades 2023 (</a:t>
            </a: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SEGUNDO MOMENTO DE EVALUACIÓN</a:t>
            </a: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 un </a:t>
            </a: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TERCER MOMENTO DE EVALUACIÓN </a:t>
            </a: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 Equipo Base Decanal junto al decano valorara la misión del decano.</a:t>
            </a:r>
          </a:p>
        </p:txBody>
      </p:sp>
      <p:pic>
        <p:nvPicPr>
          <p:cNvPr id="6" name="Imagen 5" descr="Logotipo, Icono&#10;&#10;Descripción generada automáticamente">
            <a:extLst>
              <a:ext uri="{FF2B5EF4-FFF2-40B4-BE49-F238E27FC236}">
                <a16:creationId xmlns:a16="http://schemas.microsoft.com/office/drawing/2014/main" id="{7CA2F5EC-A5A1-E93E-E68D-2CA3482988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876" y="0"/>
            <a:ext cx="2084970" cy="1392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031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79B4B756-CA11-B01F-F284-82A3D2DE00B8}"/>
              </a:ext>
            </a:extLst>
          </p:cNvPr>
          <p:cNvSpPr txBox="1"/>
          <p:nvPr/>
        </p:nvSpPr>
        <p:spPr>
          <a:xfrm>
            <a:off x="4384666" y="2610022"/>
            <a:ext cx="5638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2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PRIMER MOMENTO DE EVALUACIÓN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CAC7B01-A2D6-0179-AE15-FAB4E2D886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375" y="1159496"/>
            <a:ext cx="2400299" cy="4262931"/>
          </a:xfrm>
          <a:prstGeom prst="rect">
            <a:avLst/>
          </a:prstGeom>
        </p:spPr>
      </p:pic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E2738A38-0ABD-222F-E1A3-B05C715BEAEE}"/>
              </a:ext>
            </a:extLst>
          </p:cNvPr>
          <p:cNvCxnSpPr/>
          <p:nvPr/>
        </p:nvCxnSpPr>
        <p:spPr>
          <a:xfrm>
            <a:off x="4384666" y="3879592"/>
            <a:ext cx="5638800" cy="0"/>
          </a:xfrm>
          <a:prstGeom prst="line">
            <a:avLst/>
          </a:prstGeom>
          <a:ln w="79375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CuadroTexto 5">
            <a:extLst>
              <a:ext uri="{FF2B5EF4-FFF2-40B4-BE49-F238E27FC236}">
                <a16:creationId xmlns:a16="http://schemas.microsoft.com/office/drawing/2014/main" id="{E15069B1-6C73-3E16-FFE2-715A76091C40}"/>
              </a:ext>
            </a:extLst>
          </p:cNvPr>
          <p:cNvSpPr txBox="1"/>
          <p:nvPr/>
        </p:nvSpPr>
        <p:spPr>
          <a:xfrm>
            <a:off x="4072379" y="3964433"/>
            <a:ext cx="624054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VALORAMOS LOS FRUTOS DE LA PASADA ASAMBLEA DIOCESANA DE PASTORAL, CADA DECANATO RESPONDERÁ CUANTITATIVA Y CUALITATIVAMENTE A LAS RESPUESTAS QUE DIO AL FINAL DE DICHA ASAMBLEA</a:t>
            </a:r>
          </a:p>
        </p:txBody>
      </p:sp>
    </p:spTree>
    <p:extLst>
      <p:ext uri="{BB962C8B-B14F-4D97-AF65-F5344CB8AC3E}">
        <p14:creationId xmlns:p14="http://schemas.microsoft.com/office/powerpoint/2010/main" val="3866569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6740BDC2-6B98-B7BB-F2FF-7442D5270B07}"/>
              </a:ext>
            </a:extLst>
          </p:cNvPr>
          <p:cNvSpPr txBox="1"/>
          <p:nvPr/>
        </p:nvSpPr>
        <p:spPr>
          <a:xfrm>
            <a:off x="937327" y="1471419"/>
            <a:ext cx="1031734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es-MX" sz="1800" b="1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¿Qué acciones a nivel parroquia conviene seguir impulsando a fin de consolidar más las comunidades parroquiales? </a:t>
            </a:r>
            <a:r>
              <a:rPr kumimoji="0" lang="es-MX" sz="1800" b="0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Mencionar 2</a:t>
            </a:r>
            <a:r>
              <a:rPr kumimoji="0" lang="es-MX" sz="1800" b="1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s-MX" sz="1800" b="0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acciones.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1800" b="0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Seguir actualizando y dándoles seguimiento a los planes pastorales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1800" b="0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Implementar acciones para rescatar la participación de los jóvenes en la pastoral parroquial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FE6BBF83-C5B9-6BF1-579B-24EF6ED0FB18}"/>
              </a:ext>
            </a:extLst>
          </p:cNvPr>
          <p:cNvSpPr txBox="1"/>
          <p:nvPr/>
        </p:nvSpPr>
        <p:spPr>
          <a:xfrm>
            <a:off x="0" y="280541"/>
            <a:ext cx="12192000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6350">
            <a:noFill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600" b="1" i="0" u="none" strike="noStrike" kern="1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Opciones pastorales para el trabajo decanal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9C2CDDB0-AD22-176C-C248-8F54D8AFD895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1244" y="125668"/>
            <a:ext cx="2286492" cy="1286152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4CBA6B77-67E4-77AF-2412-F76BD8E52A70}"/>
              </a:ext>
            </a:extLst>
          </p:cNvPr>
          <p:cNvSpPr txBox="1"/>
          <p:nvPr/>
        </p:nvSpPr>
        <p:spPr>
          <a:xfrm>
            <a:off x="791023" y="2701223"/>
            <a:ext cx="11058964" cy="35702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 leer las respuestas de los trabajos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Califica cada punto con la siguiente tabla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>
              <a:defRPr/>
            </a:pPr>
            <a:r>
              <a:rPr lang="es-MX" sz="2400" b="1" dirty="0">
                <a:solidFill>
                  <a:prstClr val="black"/>
                </a:solidFill>
              </a:rPr>
              <a:t>Contesta para cada respuesta de los trabajos las siguientes preguntas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¿Que hemos avanzado y en cuales nos hemos estancado?.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MX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 igual forma tendríamos que preguntarnos ¿cuáles hemos redimencionado desde nuestros Decanatos?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MX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¿Cuáles de estas oportunidades hemos hecho realidad?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99E90CF1-0AB8-F59E-339B-8BDF941915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2635332"/>
              </p:ext>
            </p:extLst>
          </p:nvPr>
        </p:nvGraphicFramePr>
        <p:xfrm>
          <a:off x="1800351" y="3428647"/>
          <a:ext cx="81280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403089453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08069849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25038905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54045662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421456707"/>
                    </a:ext>
                  </a:extLst>
                </a:gridCol>
              </a:tblGrid>
              <a:tr h="303453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0078263"/>
                  </a:ext>
                </a:extLst>
              </a:tr>
              <a:tr h="303453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Nada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Poco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Suficiente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Logrado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39303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031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6740BDC2-6B98-B7BB-F2FF-7442D5270B07}"/>
              </a:ext>
            </a:extLst>
          </p:cNvPr>
          <p:cNvSpPr txBox="1"/>
          <p:nvPr/>
        </p:nvSpPr>
        <p:spPr>
          <a:xfrm>
            <a:off x="724264" y="1399453"/>
            <a:ext cx="10317345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 startAt="2"/>
              <a:tabLst/>
              <a:defRPr/>
            </a:pPr>
            <a:r>
              <a:rPr kumimoji="0" lang="es-MX" sz="1800" b="1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¿Qué acciones o proyectos pastorales podemos implementar a nivel decanato? </a:t>
            </a:r>
            <a:r>
              <a:rPr kumimoji="0" lang="es-MX" sz="1800" b="0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Mencionar 2 acciones o proyectos.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1800" b="0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Restructuración del equipo decanal con presencia de todas las parroquias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1800" b="0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Proyecto de Calendarización 2 o 3 mínimo para que nos ayude a organizarnos como decanatos que incluya aspectos de trabajos solidarios y espirituales, acciones comunes entre las parroquias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FE6BBF83-C5B9-6BF1-579B-24EF6ED0FB18}"/>
              </a:ext>
            </a:extLst>
          </p:cNvPr>
          <p:cNvSpPr txBox="1"/>
          <p:nvPr/>
        </p:nvSpPr>
        <p:spPr>
          <a:xfrm>
            <a:off x="0" y="280541"/>
            <a:ext cx="12192000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6350">
            <a:noFill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600" b="1" i="0" u="none" strike="noStrike" kern="1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Opciones pastorales para el trabajo decanal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9C2CDDB0-AD22-176C-C248-8F54D8AFD895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1244" y="125668"/>
            <a:ext cx="2286492" cy="1286152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6D1B0271-93EA-078E-D7E1-3F33D4F91F77}"/>
              </a:ext>
            </a:extLst>
          </p:cNvPr>
          <p:cNvSpPr txBox="1"/>
          <p:nvPr/>
        </p:nvSpPr>
        <p:spPr>
          <a:xfrm>
            <a:off x="701376" y="2972569"/>
            <a:ext cx="11058964" cy="35702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 leer las respuestas de los trabajos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Califica cada punto con la siguiente tabla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>
              <a:defRPr/>
            </a:pPr>
            <a:r>
              <a:rPr lang="es-MX" sz="2400" b="1" dirty="0">
                <a:solidFill>
                  <a:prstClr val="black"/>
                </a:solidFill>
              </a:rPr>
              <a:t>Contesta para cada respuesta de los trabajos las siguientes preguntas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¿Que hemos avanzado y en cuales nos hemos estancado?.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MX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 igual forma tendríamos que preguntarnos ¿cuáles hemos redimencionado desde nuestros Decanatos?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MX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¿Cuáles de estas oportunidades hemos hecho realidad?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03141EFA-EB0C-6D5D-1F67-8DD4CF0F4F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465311"/>
              </p:ext>
            </p:extLst>
          </p:nvPr>
        </p:nvGraphicFramePr>
        <p:xfrm>
          <a:off x="1710704" y="3699993"/>
          <a:ext cx="81280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403089453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08069849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25038905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54045662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421456707"/>
                    </a:ext>
                  </a:extLst>
                </a:gridCol>
              </a:tblGrid>
              <a:tr h="303453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0078263"/>
                  </a:ext>
                </a:extLst>
              </a:tr>
              <a:tr h="303453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Nada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Poco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Suficiente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Logrado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39303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3757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6740BDC2-6B98-B7BB-F2FF-7442D5270B07}"/>
              </a:ext>
            </a:extLst>
          </p:cNvPr>
          <p:cNvSpPr txBox="1"/>
          <p:nvPr/>
        </p:nvSpPr>
        <p:spPr>
          <a:xfrm>
            <a:off x="937327" y="1471419"/>
            <a:ext cx="10317345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 startAt="3"/>
              <a:tabLst/>
              <a:defRPr/>
            </a:pPr>
            <a:r>
              <a:rPr kumimoji="0" lang="es-MX" sz="1800" b="1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¿De qué manera podemos logar que las comisiones y dimensiones pastorales a nivel diocesano subsidien, en algunos casos, la pastoral de nuestros decanatos y parroquias?</a:t>
            </a:r>
            <a:r>
              <a:rPr kumimoji="0" lang="es-MX" sz="1800" b="0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Mencionar 2 sugerencias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1800" b="0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 las comisiones se renueven en su trabajo y/o en su personal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1800" b="0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 los subsidios se presenten en tiempo y forma  adecuados, incluso 6 meses antes para poderlos implementar 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FE6BBF83-C5B9-6BF1-579B-24EF6ED0FB18}"/>
              </a:ext>
            </a:extLst>
          </p:cNvPr>
          <p:cNvSpPr txBox="1"/>
          <p:nvPr/>
        </p:nvSpPr>
        <p:spPr>
          <a:xfrm>
            <a:off x="0" y="280541"/>
            <a:ext cx="12192000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6350">
            <a:noFill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600" b="1" i="0" u="none" strike="noStrike" kern="1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Opciones pastorales para el trabajo decanal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9C2CDDB0-AD22-176C-C248-8F54D8AFD895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1244" y="125668"/>
            <a:ext cx="2286492" cy="1286152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2EC4E8E4-FE7E-0F3C-74AF-174B951F97C0}"/>
              </a:ext>
            </a:extLst>
          </p:cNvPr>
          <p:cNvSpPr txBox="1"/>
          <p:nvPr/>
        </p:nvSpPr>
        <p:spPr>
          <a:xfrm>
            <a:off x="773093" y="2948747"/>
            <a:ext cx="11058964" cy="35702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 leer las respuestas de los trabajos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Califica cada punto con la siguiente tabla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>
              <a:defRPr/>
            </a:pPr>
            <a:r>
              <a:rPr lang="es-MX" sz="2400" b="1" dirty="0">
                <a:solidFill>
                  <a:prstClr val="black"/>
                </a:solidFill>
              </a:rPr>
              <a:t>Contesta para cada respuesta de los trabajos las siguientes preguntas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¿Que hemos avanzado y en cuales nos hemos estancado?.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MX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 igual forma tendríamos que preguntarnos ¿cuáles hemos redimencionado desde nuestros Decanatos?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MX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¿Cuáles de estas oportunidades hemos hecho realidad?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2BF9C655-1CFA-CADB-DA5A-8A45CCD009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9698193"/>
              </p:ext>
            </p:extLst>
          </p:nvPr>
        </p:nvGraphicFramePr>
        <p:xfrm>
          <a:off x="1782421" y="3676171"/>
          <a:ext cx="81280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403089453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08069849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25038905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54045662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421456707"/>
                    </a:ext>
                  </a:extLst>
                </a:gridCol>
              </a:tblGrid>
              <a:tr h="303453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0078263"/>
                  </a:ext>
                </a:extLst>
              </a:tr>
              <a:tr h="303453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Nada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Poco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Suficiente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Logrado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39303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5981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79B4B756-CA11-B01F-F284-82A3D2DE00B8}"/>
              </a:ext>
            </a:extLst>
          </p:cNvPr>
          <p:cNvSpPr txBox="1"/>
          <p:nvPr/>
        </p:nvSpPr>
        <p:spPr>
          <a:xfrm>
            <a:off x="4384666" y="2610022"/>
            <a:ext cx="5638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2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SEGUNDO MOMENTO DE EVALUACIÓN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CAC7B01-A2D6-0179-AE15-FAB4E2D886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375" y="1159496"/>
            <a:ext cx="2400299" cy="4262931"/>
          </a:xfrm>
          <a:prstGeom prst="rect">
            <a:avLst/>
          </a:prstGeom>
        </p:spPr>
      </p:pic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E2738A38-0ABD-222F-E1A3-B05C715BEAEE}"/>
              </a:ext>
            </a:extLst>
          </p:cNvPr>
          <p:cNvCxnSpPr/>
          <p:nvPr/>
        </p:nvCxnSpPr>
        <p:spPr>
          <a:xfrm>
            <a:off x="4384666" y="3879592"/>
            <a:ext cx="5638800" cy="0"/>
          </a:xfrm>
          <a:prstGeom prst="line">
            <a:avLst/>
          </a:prstGeom>
          <a:ln w="79375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CuadroTexto 5">
            <a:extLst>
              <a:ext uri="{FF2B5EF4-FFF2-40B4-BE49-F238E27FC236}">
                <a16:creationId xmlns:a16="http://schemas.microsoft.com/office/drawing/2014/main" id="{E15069B1-6C73-3E16-FFE2-715A76091C40}"/>
              </a:ext>
            </a:extLst>
          </p:cNvPr>
          <p:cNvSpPr txBox="1"/>
          <p:nvPr/>
        </p:nvSpPr>
        <p:spPr>
          <a:xfrm>
            <a:off x="4384666" y="3964433"/>
            <a:ext cx="56388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EVALUAR PROPIAMENTE LAS PRIORIDADES 2023</a:t>
            </a:r>
          </a:p>
        </p:txBody>
      </p:sp>
    </p:spTree>
    <p:extLst>
      <p:ext uri="{BB962C8B-B14F-4D97-AF65-F5344CB8AC3E}">
        <p14:creationId xmlns:p14="http://schemas.microsoft.com/office/powerpoint/2010/main" val="1459981009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1654</Words>
  <Application>Microsoft Office PowerPoint</Application>
  <PresentationFormat>Panorámica</PresentationFormat>
  <Paragraphs>171</Paragraphs>
  <Slides>24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34" baseType="lpstr">
      <vt:lpstr>Aharoni</vt:lpstr>
      <vt:lpstr>Arial</vt:lpstr>
      <vt:lpstr>Arial Black</vt:lpstr>
      <vt:lpstr>Arial Narrow</vt:lpstr>
      <vt:lpstr>Calibri</vt:lpstr>
      <vt:lpstr>Calibri Light</vt:lpstr>
      <vt:lpstr>Gabriola</vt:lpstr>
      <vt:lpstr>Times New Roman</vt:lpstr>
      <vt:lpstr>Wingdings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Marco A Castillon Meneses</dc:creator>
  <cp:lastModifiedBy>Marco A Castillon Meneses</cp:lastModifiedBy>
  <cp:revision>3</cp:revision>
  <dcterms:created xsi:type="dcterms:W3CDTF">2023-09-05T22:56:36Z</dcterms:created>
  <dcterms:modified xsi:type="dcterms:W3CDTF">2023-09-22T21:27:06Z</dcterms:modified>
</cp:coreProperties>
</file>