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05" r:id="rId2"/>
    <p:sldId id="431" r:id="rId3"/>
    <p:sldId id="348" r:id="rId4"/>
    <p:sldId id="433" r:id="rId5"/>
    <p:sldId id="440" r:id="rId6"/>
    <p:sldId id="383" r:id="rId7"/>
    <p:sldId id="441" r:id="rId8"/>
    <p:sldId id="442" r:id="rId9"/>
    <p:sldId id="439" r:id="rId10"/>
    <p:sldId id="414" r:id="rId11"/>
    <p:sldId id="415" r:id="rId12"/>
    <p:sldId id="393" r:id="rId13"/>
    <p:sldId id="394" r:id="rId14"/>
    <p:sldId id="395" r:id="rId15"/>
    <p:sldId id="396" r:id="rId16"/>
    <p:sldId id="397" r:id="rId17"/>
    <p:sldId id="398" r:id="rId18"/>
    <p:sldId id="437" r:id="rId19"/>
    <p:sldId id="425" r:id="rId20"/>
    <p:sldId id="426" r:id="rId21"/>
    <p:sldId id="427" r:id="rId22"/>
    <p:sldId id="428" r:id="rId23"/>
    <p:sldId id="429" r:id="rId24"/>
    <p:sldId id="430" r:id="rId2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C6C7C9-52C6-493E-AB96-1BA066AF04CF}" v="2" dt="2023-09-12T22:20:37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A Castillon Meneses" userId="4eb709779cafbc53" providerId="LiveId" clId="{2DC6C7C9-52C6-493E-AB96-1BA066AF04CF}"/>
    <pc:docChg chg="custSel delSld modSld">
      <pc:chgData name="Marco A Castillon Meneses" userId="4eb709779cafbc53" providerId="LiveId" clId="{2DC6C7C9-52C6-493E-AB96-1BA066AF04CF}" dt="2023-09-12T22:20:34.654" v="1" actId="47"/>
      <pc:docMkLst>
        <pc:docMk/>
      </pc:docMkLst>
      <pc:sldChg chg="del">
        <pc:chgData name="Marco A Castillon Meneses" userId="4eb709779cafbc53" providerId="LiveId" clId="{2DC6C7C9-52C6-493E-AB96-1BA066AF04CF}" dt="2023-09-12T22:20:34.654" v="1" actId="47"/>
        <pc:sldMkLst>
          <pc:docMk/>
          <pc:sldMk cId="1883296580" sldId="391"/>
        </pc:sldMkLst>
      </pc:sldChg>
      <pc:sldChg chg="del">
        <pc:chgData name="Marco A Castillon Meneses" userId="4eb709779cafbc53" providerId="LiveId" clId="{2DC6C7C9-52C6-493E-AB96-1BA066AF04CF}" dt="2023-09-12T22:20:34.654" v="1" actId="47"/>
        <pc:sldMkLst>
          <pc:docMk/>
          <pc:sldMk cId="2964911484" sldId="393"/>
        </pc:sldMkLst>
      </pc:sldChg>
      <pc:sldChg chg="del">
        <pc:chgData name="Marco A Castillon Meneses" userId="4eb709779cafbc53" providerId="LiveId" clId="{2DC6C7C9-52C6-493E-AB96-1BA066AF04CF}" dt="2023-09-12T22:20:34.654" v="1" actId="47"/>
        <pc:sldMkLst>
          <pc:docMk/>
          <pc:sldMk cId="1424305732" sldId="394"/>
        </pc:sldMkLst>
      </pc:sldChg>
      <pc:sldChg chg="del">
        <pc:chgData name="Marco A Castillon Meneses" userId="4eb709779cafbc53" providerId="LiveId" clId="{2DC6C7C9-52C6-493E-AB96-1BA066AF04CF}" dt="2023-09-12T22:20:34.654" v="1" actId="47"/>
        <pc:sldMkLst>
          <pc:docMk/>
          <pc:sldMk cId="3652806552" sldId="395"/>
        </pc:sldMkLst>
      </pc:sldChg>
      <pc:sldChg chg="del">
        <pc:chgData name="Marco A Castillon Meneses" userId="4eb709779cafbc53" providerId="LiveId" clId="{2DC6C7C9-52C6-493E-AB96-1BA066AF04CF}" dt="2023-09-12T22:20:34.654" v="1" actId="47"/>
        <pc:sldMkLst>
          <pc:docMk/>
          <pc:sldMk cId="1979186530" sldId="396"/>
        </pc:sldMkLst>
      </pc:sldChg>
      <pc:sldChg chg="del">
        <pc:chgData name="Marco A Castillon Meneses" userId="4eb709779cafbc53" providerId="LiveId" clId="{2DC6C7C9-52C6-493E-AB96-1BA066AF04CF}" dt="2023-09-12T22:20:34.654" v="1" actId="47"/>
        <pc:sldMkLst>
          <pc:docMk/>
          <pc:sldMk cId="802880623" sldId="397"/>
        </pc:sldMkLst>
      </pc:sldChg>
      <pc:sldChg chg="del">
        <pc:chgData name="Marco A Castillon Meneses" userId="4eb709779cafbc53" providerId="LiveId" clId="{2DC6C7C9-52C6-493E-AB96-1BA066AF04CF}" dt="2023-09-12T22:20:34.654" v="1" actId="47"/>
        <pc:sldMkLst>
          <pc:docMk/>
          <pc:sldMk cId="1159846278" sldId="398"/>
        </pc:sldMkLst>
      </pc:sldChg>
      <pc:sldChg chg="modSp mod">
        <pc:chgData name="Marco A Castillon Meneses" userId="4eb709779cafbc53" providerId="LiveId" clId="{2DC6C7C9-52C6-493E-AB96-1BA066AF04CF}" dt="2023-09-05T23:04:04.317" v="0" actId="313"/>
        <pc:sldMkLst>
          <pc:docMk/>
          <pc:sldMk cId="1738429667" sldId="402"/>
        </pc:sldMkLst>
        <pc:spChg chg="mod">
          <ac:chgData name="Marco A Castillon Meneses" userId="4eb709779cafbc53" providerId="LiveId" clId="{2DC6C7C9-52C6-493E-AB96-1BA066AF04CF}" dt="2023-09-05T23:04:04.317" v="0" actId="313"/>
          <ac:spMkLst>
            <pc:docMk/>
            <pc:sldMk cId="1738429667" sldId="402"/>
            <ac:spMk id="3" creationId="{A491A7D0-1BE1-0495-784C-6B51A9FDFF4A}"/>
          </ac:spMkLst>
        </pc:spChg>
      </pc:sldChg>
      <pc:sldChg chg="del">
        <pc:chgData name="Marco A Castillon Meneses" userId="4eb709779cafbc53" providerId="LiveId" clId="{2DC6C7C9-52C6-493E-AB96-1BA066AF04CF}" dt="2023-09-12T22:20:34.654" v="1" actId="47"/>
        <pc:sldMkLst>
          <pc:docMk/>
          <pc:sldMk cId="3400701554" sldId="40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42837-8D9F-41A3-A973-ABC7E7DD59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2CAD4-454F-4741-852E-4E494DBE88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1278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360BF0-7FFF-6F4D-A228-69EB840CFEF2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32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5E12D-C97D-4A13-A648-0C79E9F4F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536A21-144A-4A29-BE27-CF79429B9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5DB94-EE24-4272-A5B5-DCF2FBFD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51E768-C585-454D-9939-831C754B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42AB24-16BD-47EC-AD78-A4AC846C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3967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1EDED-B9FD-4117-B645-FA5793E1E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D9DAA5-59CC-490E-953D-E3843DC4B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9241FD-3A33-4914-BCFE-0F4242F3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06E578-E231-4851-B90E-7D5633406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640A00-9B74-4101-A057-F5BA21C7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618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D002FA-21E5-49BF-A168-1A8A319DF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8BA15F-4FCF-4AD5-A033-C22F2D45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34BA50-4FFA-4189-A0AA-AF2F6B5F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0E93B7-DC41-43F9-B57E-34D3CFCE2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B480D6-03CD-4CBE-8DFB-AADFCD74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51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60E12-3461-4C8D-84AD-403A350A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4E4C91-8574-468D-A8FD-CB5415F27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A1AC44-C3E4-4D82-8C6D-2784B7F0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365792-5A97-4146-B16F-DFAA0FAE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A5C68-5EEE-4A4E-A9F9-251F36116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627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767D0-C632-4FBE-8D6D-7C6DB995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060B86-9E71-4298-84CF-088169B73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F64B3-7709-41AB-A381-E4DEFE9F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AFC06D-B42A-4196-97B7-1B82E11B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1DC066-DC3B-4505-827B-54CB96C6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53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EB54B-C8AB-4EFE-8D6B-1BFC1EF68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044956-9D59-46DE-8BBD-E19F6D6B7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DFDF5A-952F-4E9D-B2EB-0E933A518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0A3E53-E56E-4642-B23B-C6932225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380DF6-B1CE-4107-9743-71F15A0F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044BB0-A434-4838-ACC9-6D4F3F4C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26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1B510-DFA7-443A-A94B-DCF947C0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E0F967-721A-484A-A4DD-C3EB72194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B0AFC1-FD7C-4046-AB25-4A1E9FBA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654A2B-E4D9-48A0-BA24-9F683F80B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D01375-1C80-4FDF-90C0-D7BFC999D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0BE305-0F6A-41FE-9DCA-4875877E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6AF683-0AEB-4AE8-8F5D-2080C44E3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4C3E4A-D98F-45AC-BB14-4E5D12CC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305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C0E68-9E01-4701-9ACC-AD300B64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394203-3549-41D3-B0E3-68E03E75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16E600-9072-4F8D-B6A8-33CD7C72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BBFEED-47A2-4DCA-A6D0-53920D27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65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5C6093-D9A7-421B-B673-C27E46D34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518BE3-1267-433D-B88D-361DF80F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867A3B-84B4-4FD8-9863-AE624704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1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6C3CF-B2AC-4904-A494-E4DE996F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F18DED-34DC-4A87-8DEB-654F1CF8B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26E4BC-89B0-482B-A3CE-C1B770134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C3221E-F230-43FD-8BC5-8FC70887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1B45FF-6A28-4B05-B4BE-8DCD6B354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33475C-7811-42C8-8126-85BC9678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183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E8B98-E9C7-43A8-9EE5-721CFA777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1AFACE-94AA-43B9-B31E-822120D85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98108E-BF9D-4A3E-A9DE-E1F5B599F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AB3F02-1044-4253-B296-7E158D5E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1ADCD8-B068-4C23-8BB5-0B41B092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4E0CDC-A740-488A-8D67-376F66CB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717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12B83D-EADE-4B84-A906-1B282034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BD67E8-D96D-4A20-8D9A-01742F728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C4369-E351-47CC-ACC7-08685DB44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1FEA8C-DC15-48B4-A9A0-CC0BF39EF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70877B-ECB8-4817-BF10-463604B2D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900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35C9D73-165A-34AD-257E-40CF7078733B}"/>
              </a:ext>
            </a:extLst>
          </p:cNvPr>
          <p:cNvSpPr txBox="1"/>
          <p:nvPr/>
        </p:nvSpPr>
        <p:spPr>
          <a:xfrm>
            <a:off x="3764304" y="1315537"/>
            <a:ext cx="32576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Decanal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771ADF1-7E01-B49D-D81D-5D9FFD2E69F9}"/>
              </a:ext>
            </a:extLst>
          </p:cNvPr>
          <p:cNvSpPr txBox="1"/>
          <p:nvPr/>
        </p:nvSpPr>
        <p:spPr>
          <a:xfrm>
            <a:off x="5708430" y="2285032"/>
            <a:ext cx="3435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Rumbo a la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6CDE64-8FAB-2D2E-B900-0B120F73BAF4}"/>
              </a:ext>
            </a:extLst>
          </p:cNvPr>
          <p:cNvSpPr txBox="1"/>
          <p:nvPr/>
        </p:nvSpPr>
        <p:spPr>
          <a:xfrm>
            <a:off x="3999418" y="3020620"/>
            <a:ext cx="80371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XVI Asamblea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Diocesana de Pastoral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EEF85C-189D-FBD3-10B4-3DC3B7233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3" y="1303004"/>
            <a:ext cx="2400299" cy="426293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13DF069-F3B1-F2FA-6ED9-FF8F5299536F}"/>
              </a:ext>
            </a:extLst>
          </p:cNvPr>
          <p:cNvSpPr txBox="1"/>
          <p:nvPr/>
        </p:nvSpPr>
        <p:spPr>
          <a:xfrm>
            <a:off x="3101787" y="887506"/>
            <a:ext cx="5213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anose="04040605051002020D02" pitchFamily="82" charset="0"/>
                <a:ea typeface="+mn-ea"/>
                <a:cs typeface="+mn-cs"/>
              </a:rPr>
              <a:t>Instrumento de trabajo</a:t>
            </a:r>
          </a:p>
        </p:txBody>
      </p:sp>
    </p:spTree>
    <p:extLst>
      <p:ext uri="{BB962C8B-B14F-4D97-AF65-F5344CB8AC3E}">
        <p14:creationId xmlns:p14="http://schemas.microsoft.com/office/powerpoint/2010/main" val="712901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19D134-6C23-940D-F958-13280650FDA8}"/>
              </a:ext>
            </a:extLst>
          </p:cNvPr>
          <p:cNvSpPr txBox="1"/>
          <p:nvPr/>
        </p:nvSpPr>
        <p:spPr>
          <a:xfrm>
            <a:off x="2476347" y="2076143"/>
            <a:ext cx="9825487" cy="1960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PROCESO PASTORAL DIOCESANO</a:t>
            </a:r>
            <a:endParaRPr kumimoji="0" lang="es-MX" sz="40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33655" marR="31750" lvl="0" indent="-635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Segunda etapa: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La Comunidad Decanal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AÑO PASTORAL 2023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2E39776-6AED-8468-45E6-D77ABB722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40" y="1021808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9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4843C02-CA90-E9D6-A2E5-75CE296B3384}"/>
              </a:ext>
            </a:extLst>
          </p:cNvPr>
          <p:cNvSpPr txBox="1"/>
          <p:nvPr/>
        </p:nvSpPr>
        <p:spPr>
          <a:xfrm>
            <a:off x="0" y="699990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</a:t>
            </a:r>
            <a:r>
              <a:rPr kumimoji="0" lang="es-MX" sz="2800" b="1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OBJETIVO GENERAL: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DFAACA8-B1AD-DEB5-D559-907098603E76}"/>
              </a:ext>
            </a:extLst>
          </p:cNvPr>
          <p:cNvSpPr txBox="1"/>
          <p:nvPr/>
        </p:nvSpPr>
        <p:spPr>
          <a:xfrm>
            <a:off x="1422399" y="2147747"/>
            <a:ext cx="987367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Fortalecer la instancia decanal a través de la participación, organización, compromiso y solidaridad pastoral entre las parroquias, instituciones y personas que integran cada decanato, a fin de hacer más creíble, atractivo y eficaz el Evangelio que nos ha sido confiado como Arquidiócesis de Hermosillo.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E67C052-29F2-90E2-FA80-6120218255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00701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F77234C-13E3-7FA8-D01B-6DFEFCA53E92}"/>
              </a:ext>
            </a:extLst>
          </p:cNvPr>
          <p:cNvSpPr txBox="1"/>
          <p:nvPr/>
        </p:nvSpPr>
        <p:spPr>
          <a:xfrm>
            <a:off x="0" y="613914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EJE TRANSVERSAL: La sinodalidad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328AFB2-E280-2955-D508-90C53315A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109" y="2413338"/>
            <a:ext cx="933796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Expresada con las actitudes de diálogo y escucha, solidaridad y subsidiariedad, inclusión y tolerancia, humildad y caridad, apertura y corresponsabilidad, cercanía y unidad, sensibilidad y congruencia, presencia afectiva y efectiva, sentido de pertenencia y </a:t>
            </a:r>
            <a:r>
              <a:rPr kumimoji="0" lang="es-MX" altLang="es-MX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diocesaneidad</a:t>
            </a: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renovación y esperanza, entre otras.</a:t>
            </a:r>
            <a:endParaRPr kumimoji="0" lang="es-MX" altLang="es-MX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0848B0-DFC0-D60E-3D97-F4E9FA518A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6491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293091" y="1912432"/>
            <a:ext cx="9023927" cy="2716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l.- Consolidar la instancia decanal, favoreciendo las estructuras, la organización, la comunicación efectiva y los servicios pastorales solidarios, propios del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¿Está integrada la representación del equipo base decanal?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decanal en el año pastoral? ¿Se calendariza?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sacerdotal en el año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31E75EB-69BC-8970-7DC4-394E1F0F63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24305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3950D6A-E490-299C-2BDE-9CE93D68DF81}"/>
              </a:ext>
            </a:extLst>
          </p:cNvPr>
          <p:cNvSpPr txBox="1"/>
          <p:nvPr/>
        </p:nvSpPr>
        <p:spPr>
          <a:xfrm>
            <a:off x="857814" y="1371106"/>
            <a:ext cx="1072341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2.- Seguir fortaleciendo desde el decanato las estructuras, la organización y los servicios pastorales de cada una de las comunidades parroquiales, en especial: los Consejos, la sectorización, el Plan pastoral, la formación integral (gradual y procesual), y las acciones de la pastoral profética, litúrgica y social.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Parroquial de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de asuntos económicos Parroquial?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tiene la sectorización del Proceso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Parroquias o Equivalentes tienen el Plan Parroquial de Pastoral actualizado?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¿Qué proceso de Formación Integral se desarrollan en las Parroquias?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¿Menciona las principales acciones que se han realizado en las Parroquias desde las Pastorales Profética Litúrgica y Social?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EDB930F-9E5C-A36B-DDDD-2C52D13A48D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B9E65E3-7589-DAAF-7EBE-EE393904A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52806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EA86402-B067-C1D5-197D-F432D01CAE0E}"/>
              </a:ext>
            </a:extLst>
          </p:cNvPr>
          <p:cNvSpPr txBox="1"/>
          <p:nvPr/>
        </p:nvSpPr>
        <p:spPr>
          <a:xfrm>
            <a:off x="895927" y="1665354"/>
            <a:ext cx="10400145" cy="2536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3.- Fortalecer desde el decanato en todas las parroquias, especialmente en los agentes de pastoral (laicos, consagrados, ministros ordenados), una sólida espiritualidad, a partir de una auténtica conversión personal y pastoral.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acciones, que se han realizan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dificultades que se han presentado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0C1B5EE-EE09-2FCD-0A72-982D33ACC32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4BB458-F8AC-371F-C322-CB0DEBCDE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79186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B1ADA2-AD60-9617-7C2D-7800ADF71EF6}"/>
              </a:ext>
            </a:extLst>
          </p:cNvPr>
          <p:cNvSpPr txBox="1"/>
          <p:nvPr/>
        </p:nvSpPr>
        <p:spPr>
          <a:xfrm>
            <a:off x="528790" y="1900747"/>
            <a:ext cx="10825018" cy="2900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4.- Promover, apoyar y acompañar, desde el decanato, en todas las parroquias, la Pastoral de adolescentes y jóvenes, tanto las agrupaciones o movimientos parroquiales, como también los de carácter diocesano.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que se realizan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presentan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D2C8AB1-4D78-4058-8EF5-F89800A64EA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675BBE4-6480-881B-0713-CF2E95B6F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02880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AECA454-CAB0-FD5F-B00A-0A12DCF7C9A5}"/>
              </a:ext>
            </a:extLst>
          </p:cNvPr>
          <p:cNvSpPr txBox="1"/>
          <p:nvPr/>
        </p:nvSpPr>
        <p:spPr>
          <a:xfrm>
            <a:off x="942109" y="1641418"/>
            <a:ext cx="10307782" cy="3221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5.- Impulsar, reorganizar y dinamizar, desde el decanato, la misión permanente, anunciando el kerigma a los alejados, a través de equipos misioneros parroquiales integrados por jóvenes y adultos que se hagan presentes en los diversos sectores, centros, y barrios de las parroquias.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han presentado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FD44A1-3690-B39F-7E47-37E05EE1AE7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BC4DAA-84A5-C7F7-E8A5-FEEA2C816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59846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TERCER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</p:spTree>
    <p:extLst>
      <p:ext uri="{BB962C8B-B14F-4D97-AF65-F5344CB8AC3E}">
        <p14:creationId xmlns:p14="http://schemas.microsoft.com/office/powerpoint/2010/main" val="2483746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584036" y="2464882"/>
            <a:ext cx="9023927" cy="2835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el propósito de valorar el trabajo del Decano, los invitamos a la relectura de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Manual de 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expedido el 13 de diciembre del 2018, por el Señor Arzobispo Ruy Rendon Leal, que considera la Misión del decano, consiste en promover y fomentar en el decanato: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48C4C6-2C29-8695-9444-85387350B7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0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AECA454-CAB0-FD5F-B00A-0A12DCF7C9A5}"/>
              </a:ext>
            </a:extLst>
          </p:cNvPr>
          <p:cNvSpPr txBox="1"/>
          <p:nvPr/>
        </p:nvSpPr>
        <p:spPr>
          <a:xfrm>
            <a:off x="942109" y="1641418"/>
            <a:ext cx="10307782" cy="3221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5.- Impulsar, reorganizar y dinamizar, desde el decanato, la misión permanente, anunciando el kerigma a los alejados, a través de equipos misioneros parroquiales integrados por jóvenes y adultos que se hagan presentes en los diversos sectores, centros, y barrios de las parroquias.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han presentado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FD44A1-3690-B39F-7E47-37E05EE1AE7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BC4DAA-84A5-C7F7-E8A5-FEEA2C816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18616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4284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ambiente sacerdotal fraterno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Sana disciplina al Obispo (Can. 273)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Actitud fraterna y cordial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Obediencia al Obispo y Vicarios Episcopales (Generales, Pastoral etc.)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Respetosa preocupación por la salud física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Coherencia en estilo de vida y atención a sacerdotes enfermos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Asistencia a Asambleas, encuentros, retiros etc.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2A16B77-6793-B1B0-4EA9-1C68DB1A05CD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F25EF9F-0901-1F9E-9803-23D10271B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289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2890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supervisión administrativa eficiente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Recepción del archivo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Procurar proteger y conservar los libros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Administración de bienes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Promover las colectas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Atención a sacerdotes enfermos o fallecidos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8893E76-1974-9FA6-1661-869A7339D260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B370263-4C29-8200-921B-87921A133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63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3812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Un dinamismo Pastoral organizado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Impulsar y coordinar la organización y actividad Pastoral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Proyectos formativos y misioneros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Integración de personas, grupos y movimientos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Desafíos pastorales de comisiones y dimensiones pastorales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de trabajo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Visita a las Parroquias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94A454-E173-A453-77EA-74BAF1408AD8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071EEA9-8039-D6E6-B430-902D3D588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03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EC2F5BF-03F8-6E2C-D2B7-572592CB945F}"/>
              </a:ext>
            </a:extLst>
          </p:cNvPr>
          <p:cNvSpPr txBox="1"/>
          <p:nvPr/>
        </p:nvSpPr>
        <p:spPr>
          <a:xfrm>
            <a:off x="1004887" y="1995301"/>
            <a:ext cx="10182225" cy="3296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base a lo anterior y considerando que está por concluir el periodo  de su responsabilidad como decanos solicitamos que  con la ayuda de su equipo base decanal un discernimiento respetuoso y sinodal, para valorar las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sugerir las áreas de oportunidades y acciones concretas para los próximos equipos decanales, respondiendo las siguientes preguntas: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CFCB16-A405-5799-C971-C98211A5E2BE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3E9C943-3294-5D38-D630-3D6DBD516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2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0D04C1F-B818-A94D-4FB3-BD8D4944EECD}"/>
              </a:ext>
            </a:extLst>
          </p:cNvPr>
          <p:cNvSpPr txBox="1"/>
          <p:nvPr/>
        </p:nvSpPr>
        <p:spPr>
          <a:xfrm>
            <a:off x="819150" y="1612124"/>
            <a:ext cx="10744200" cy="4059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 ha promovido y fomentado el Decano, un ambiente sacerdotal fraterno, una supervisión administrativa eficiente y un dinamismo Pastoral Organizado en el decanato?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áreas de oportunidades tiene el Decano para promover y fomentar en el decanato, un ambiente sacerdotal fraterno, una supervisión administrativa eficiente y un dinamismo Pastoral Organizado?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requieren realizar el Decano para promover y fomentar en el decanato, un ambiente sacerdotal fraterno, una supervisión administrativa eficiente y un dinamismo Pastoral Organizado?</a:t>
            </a: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41A82F5-7614-845A-D95C-DCA0432D4F07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C49D9EF-9C8F-5BE3-7850-79232564B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1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18ED637-F02A-F357-2BD6-023CF36CF8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5488"/>
          <a:stretch/>
        </p:blipFill>
        <p:spPr>
          <a:xfrm>
            <a:off x="-3447" y="-1"/>
            <a:ext cx="12195447" cy="6879745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4D60F200-5EB0-B223-2439-C96C67F0F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589414" y="-733991"/>
            <a:ext cx="3020876" cy="12206596"/>
          </a:xfrm>
          <a:prstGeom prst="rect">
            <a:avLst/>
          </a:prstGeom>
          <a:gradFill flip="none" rotWithShape="1">
            <a:gsLst>
              <a:gs pos="21000">
                <a:srgbClr val="000000">
                  <a:alpha val="62000"/>
                </a:srgbClr>
              </a:gs>
              <a:gs pos="100000">
                <a:srgbClr val="000000">
                  <a:alpha val="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6567EA8-C72D-4B9B-D23F-6B2E9F9C9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446" y="0"/>
            <a:ext cx="2843402" cy="6879745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49000">
                <a:schemeClr val="accent5">
                  <a:lumMod val="60000"/>
                  <a:lumOff val="40000"/>
                  <a:alpha val="0"/>
                </a:schemeClr>
              </a:gs>
            </a:gsLst>
            <a:lin ang="9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EFBFA78-9360-1E01-5448-6D5AE0A32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38704" y="21736"/>
            <a:ext cx="3152862" cy="6858008"/>
          </a:xfrm>
          <a:prstGeom prst="rect">
            <a:avLst/>
          </a:prstGeom>
          <a:gradFill flip="none" rotWithShape="1">
            <a:gsLst>
              <a:gs pos="5000">
                <a:schemeClr val="accent5">
                  <a:alpha val="48000"/>
                </a:schemeClr>
              </a:gs>
              <a:gs pos="42000">
                <a:schemeClr val="accent5">
                  <a:alpha val="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740453C-744F-DB3A-47EC-15EACE1DC1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447" y="5288433"/>
            <a:ext cx="12199706" cy="1591311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9000">
                <a:schemeClr val="accent2">
                  <a:alpha val="0"/>
                </a:schemeClr>
              </a:gs>
            </a:gsLst>
            <a:lin ang="588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6924B03-77BD-EAE3-2854-43363FF8E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84596" y="2224929"/>
            <a:ext cx="3866773" cy="54428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54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B244EA-06E7-4D7B-2D26-B5576970EAD3}"/>
              </a:ext>
            </a:extLst>
          </p:cNvPr>
          <p:cNvSpPr txBox="1"/>
          <p:nvPr/>
        </p:nvSpPr>
        <p:spPr>
          <a:xfrm>
            <a:off x="175792" y="3667768"/>
            <a:ext cx="7927785" cy="16206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DECANATO III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Nuestra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Señora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de Fátima</a:t>
            </a:r>
          </a:p>
        </p:txBody>
      </p:sp>
    </p:spTree>
    <p:extLst>
      <p:ext uri="{BB962C8B-B14F-4D97-AF65-F5344CB8AC3E}">
        <p14:creationId xmlns:p14="http://schemas.microsoft.com/office/powerpoint/2010/main" val="909607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34BF4F6-B278-887F-6FA4-2FCEFFA18F62}"/>
              </a:ext>
            </a:extLst>
          </p:cNvPr>
          <p:cNvSpPr txBox="1"/>
          <p:nvPr/>
        </p:nvSpPr>
        <p:spPr>
          <a:xfrm>
            <a:off x="0" y="476105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Sugerencias Metodológicas ​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74707C8-4354-393D-44CC-D99CACFBBAC1}"/>
              </a:ext>
            </a:extLst>
          </p:cNvPr>
          <p:cNvSpPr txBox="1"/>
          <p:nvPr/>
        </p:nvSpPr>
        <p:spPr>
          <a:xfrm>
            <a:off x="1398495" y="1392006"/>
            <a:ext cx="1020590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DURANTE EL ENCUENTRO DECANAL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recomienda una reunión presencial.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Duración estimada del trabajo decanal: 2 horas.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Propiciar un ambiente de sinodalidad.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Equipo base sintetiza las respuestas de los grupos que se formaron y responde los distintos momentos en la plataforma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https://www.vicariadepastoralenhermosillo.org/)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Designar quien presentará las conclusiones decanales en la XVI Asamblea Diocesana de Pastoral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Decano y un Laico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PRIMER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SEGUNDO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7CA2F5EC-A5A1-E93E-E68D-2CA348298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876" y="0"/>
            <a:ext cx="2084970" cy="139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3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PRIMER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072379" y="3964433"/>
            <a:ext cx="62405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</a:t>
            </a:r>
          </a:p>
        </p:txBody>
      </p:sp>
    </p:spTree>
    <p:extLst>
      <p:ext uri="{BB962C8B-B14F-4D97-AF65-F5344CB8AC3E}">
        <p14:creationId xmlns:p14="http://schemas.microsoft.com/office/powerpoint/2010/main" val="386656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6740BDC2-6B98-B7BB-F2FF-7442D5270B07}"/>
              </a:ext>
            </a:extLst>
          </p:cNvPr>
          <p:cNvSpPr txBox="1"/>
          <p:nvPr/>
        </p:nvSpPr>
        <p:spPr>
          <a:xfrm>
            <a:off x="937327" y="1471419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acciones a nivel parroquia conviene seguir impulsando a fin de consolidar más las comunidades parroquiales?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Mencionar 2</a:t>
            </a: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acciones.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Seguir actualizando y dándoles seguimiento a los planes pastorales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Implementar acciones para rescatar la participación de los jóvenes en la pastoral parroquial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E6BBF83-C5B9-6BF1-579B-24EF6ED0FB18}"/>
              </a:ext>
            </a:extLst>
          </p:cNvPr>
          <p:cNvSpPr txBox="1"/>
          <p:nvPr/>
        </p:nvSpPr>
        <p:spPr>
          <a:xfrm>
            <a:off x="0" y="280541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C2CDDB0-AD22-176C-C248-8F54D8AFD89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CBA6B77-67E4-77AF-2412-F76BD8E52A70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99E90CF1-0AB8-F59E-339B-8BDF94191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635332"/>
              </p:ext>
            </p:extLst>
          </p:nvPr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31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6740BDC2-6B98-B7BB-F2FF-7442D5270B07}"/>
              </a:ext>
            </a:extLst>
          </p:cNvPr>
          <p:cNvSpPr txBox="1"/>
          <p:nvPr/>
        </p:nvSpPr>
        <p:spPr>
          <a:xfrm>
            <a:off x="724264" y="1399453"/>
            <a:ext cx="103173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2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o proyectos pastorales podemos implementar a nivel decanato? 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Mencionar 2 acciones o proyectos.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Restructuración del equipo decanal con presencia de todas las parroquias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Proyecto de Calendarización 2 o 3 mínimo para que nos ayude a organizarnos como decanatos que incluya aspectos de trabajos solidarios y espirituales, acciones comunes entre las parroquias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E6BBF83-C5B9-6BF1-579B-24EF6ED0FB18}"/>
              </a:ext>
            </a:extLst>
          </p:cNvPr>
          <p:cNvSpPr txBox="1"/>
          <p:nvPr/>
        </p:nvSpPr>
        <p:spPr>
          <a:xfrm>
            <a:off x="0" y="280541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C2CDDB0-AD22-176C-C248-8F54D8AFD89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D1B0271-93EA-078E-D7E1-3F33D4F91F77}"/>
              </a:ext>
            </a:extLst>
          </p:cNvPr>
          <p:cNvSpPr txBox="1"/>
          <p:nvPr/>
        </p:nvSpPr>
        <p:spPr>
          <a:xfrm>
            <a:off x="701376" y="2972569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3141EFA-EB0C-6D5D-1F67-8DD4CF0F4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465311"/>
              </p:ext>
            </p:extLst>
          </p:nvPr>
        </p:nvGraphicFramePr>
        <p:xfrm>
          <a:off x="1710704" y="3699993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757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6740BDC2-6B98-B7BB-F2FF-7442D5270B07}"/>
              </a:ext>
            </a:extLst>
          </p:cNvPr>
          <p:cNvSpPr txBox="1"/>
          <p:nvPr/>
        </p:nvSpPr>
        <p:spPr>
          <a:xfrm>
            <a:off x="937327" y="1471419"/>
            <a:ext cx="103173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3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¿De qué manera podemos logar que las comisiones y dimensiones pastorales a nivel diocesano subsidien, en algunos casos, la pastoral de nuestros decanatos y parroquias?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Mencionar 2 sugerencias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las comisiones se renueven en su trabajo y/o en su personal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los subsidios se presenten en tiempo y forma  adecuados, incluso 6 meses antes para poderlos implementar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E6BBF83-C5B9-6BF1-579B-24EF6ED0FB18}"/>
              </a:ext>
            </a:extLst>
          </p:cNvPr>
          <p:cNvSpPr txBox="1"/>
          <p:nvPr/>
        </p:nvSpPr>
        <p:spPr>
          <a:xfrm>
            <a:off x="0" y="280541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C2CDDB0-AD22-176C-C248-8F54D8AFD89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EC4E8E4-FE7E-0F3C-74AF-174B951F97C0}"/>
              </a:ext>
            </a:extLst>
          </p:cNvPr>
          <p:cNvSpPr txBox="1"/>
          <p:nvPr/>
        </p:nvSpPr>
        <p:spPr>
          <a:xfrm>
            <a:off x="773093" y="2948747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2BF9C655-1CFA-CADB-DA5A-8A45CCD00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698193"/>
              </p:ext>
            </p:extLst>
          </p:nvPr>
        </p:nvGraphicFramePr>
        <p:xfrm>
          <a:off x="1782421" y="3676171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981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SEGUNDO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EVALUAR PROPIAMENTE LAS PRIORIDADES 2023</a:t>
            </a:r>
          </a:p>
        </p:txBody>
      </p:sp>
    </p:spTree>
    <p:extLst>
      <p:ext uri="{BB962C8B-B14F-4D97-AF65-F5344CB8AC3E}">
        <p14:creationId xmlns:p14="http://schemas.microsoft.com/office/powerpoint/2010/main" val="14599810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1654</Words>
  <Application>Microsoft Office PowerPoint</Application>
  <PresentationFormat>Panorámica</PresentationFormat>
  <Paragraphs>171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4" baseType="lpstr">
      <vt:lpstr>Aharoni</vt:lpstr>
      <vt:lpstr>Arial</vt:lpstr>
      <vt:lpstr>Arial Black</vt:lpstr>
      <vt:lpstr>Arial Narrow</vt:lpstr>
      <vt:lpstr>Calibri</vt:lpstr>
      <vt:lpstr>Calibri Light</vt:lpstr>
      <vt:lpstr>Gabriola</vt:lpstr>
      <vt:lpstr>Times New Roman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 Castillon Meneses</dc:creator>
  <cp:lastModifiedBy>Marco A Castillon Meneses</cp:lastModifiedBy>
  <cp:revision>3</cp:revision>
  <dcterms:created xsi:type="dcterms:W3CDTF">2023-09-05T22:56:36Z</dcterms:created>
  <dcterms:modified xsi:type="dcterms:W3CDTF">2023-09-22T21:27:06Z</dcterms:modified>
</cp:coreProperties>
</file>