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305" r:id="rId2"/>
    <p:sldId id="312" r:id="rId3"/>
    <p:sldId id="330" r:id="rId4"/>
    <p:sldId id="433" r:id="rId5"/>
    <p:sldId id="440" r:id="rId6"/>
    <p:sldId id="385" r:id="rId7"/>
    <p:sldId id="442" r:id="rId8"/>
    <p:sldId id="441" r:id="rId9"/>
    <p:sldId id="439" r:id="rId10"/>
    <p:sldId id="414" r:id="rId11"/>
    <p:sldId id="415" r:id="rId12"/>
    <p:sldId id="393" r:id="rId13"/>
    <p:sldId id="394" r:id="rId14"/>
    <p:sldId id="395" r:id="rId15"/>
    <p:sldId id="396" r:id="rId16"/>
    <p:sldId id="397" r:id="rId17"/>
    <p:sldId id="398" r:id="rId18"/>
    <p:sldId id="437" r:id="rId19"/>
    <p:sldId id="425" r:id="rId20"/>
    <p:sldId id="426" r:id="rId21"/>
    <p:sldId id="427" r:id="rId22"/>
    <p:sldId id="428" r:id="rId23"/>
    <p:sldId id="429" r:id="rId24"/>
    <p:sldId id="430" r:id="rId2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32C9AB-0E0B-4844-BFBA-ABFA61B4DFD2}" v="2" dt="2023-09-12T22:21:17.6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A Castillon Meneses" userId="4eb709779cafbc53" providerId="LiveId" clId="{DA32C9AB-0E0B-4844-BFBA-ABFA61B4DFD2}"/>
    <pc:docChg chg="custSel delSld modSld">
      <pc:chgData name="Marco A Castillon Meneses" userId="4eb709779cafbc53" providerId="LiveId" clId="{DA32C9AB-0E0B-4844-BFBA-ABFA61B4DFD2}" dt="2023-09-12T22:21:14.910" v="1" actId="47"/>
      <pc:docMkLst>
        <pc:docMk/>
      </pc:docMkLst>
      <pc:sldChg chg="del">
        <pc:chgData name="Marco A Castillon Meneses" userId="4eb709779cafbc53" providerId="LiveId" clId="{DA32C9AB-0E0B-4844-BFBA-ABFA61B4DFD2}" dt="2023-09-12T22:21:14.910" v="1" actId="47"/>
        <pc:sldMkLst>
          <pc:docMk/>
          <pc:sldMk cId="1883296580" sldId="391"/>
        </pc:sldMkLst>
      </pc:sldChg>
      <pc:sldChg chg="del">
        <pc:chgData name="Marco A Castillon Meneses" userId="4eb709779cafbc53" providerId="LiveId" clId="{DA32C9AB-0E0B-4844-BFBA-ABFA61B4DFD2}" dt="2023-09-12T22:21:14.910" v="1" actId="47"/>
        <pc:sldMkLst>
          <pc:docMk/>
          <pc:sldMk cId="3400701554" sldId="392"/>
        </pc:sldMkLst>
      </pc:sldChg>
      <pc:sldChg chg="del">
        <pc:chgData name="Marco A Castillon Meneses" userId="4eb709779cafbc53" providerId="LiveId" clId="{DA32C9AB-0E0B-4844-BFBA-ABFA61B4DFD2}" dt="2023-09-12T22:21:14.910" v="1" actId="47"/>
        <pc:sldMkLst>
          <pc:docMk/>
          <pc:sldMk cId="2964911484" sldId="393"/>
        </pc:sldMkLst>
      </pc:sldChg>
      <pc:sldChg chg="del">
        <pc:chgData name="Marco A Castillon Meneses" userId="4eb709779cafbc53" providerId="LiveId" clId="{DA32C9AB-0E0B-4844-BFBA-ABFA61B4DFD2}" dt="2023-09-12T22:21:14.910" v="1" actId="47"/>
        <pc:sldMkLst>
          <pc:docMk/>
          <pc:sldMk cId="1424305732" sldId="394"/>
        </pc:sldMkLst>
      </pc:sldChg>
      <pc:sldChg chg="del">
        <pc:chgData name="Marco A Castillon Meneses" userId="4eb709779cafbc53" providerId="LiveId" clId="{DA32C9AB-0E0B-4844-BFBA-ABFA61B4DFD2}" dt="2023-09-12T22:21:14.910" v="1" actId="47"/>
        <pc:sldMkLst>
          <pc:docMk/>
          <pc:sldMk cId="3652806552" sldId="395"/>
        </pc:sldMkLst>
      </pc:sldChg>
      <pc:sldChg chg="del">
        <pc:chgData name="Marco A Castillon Meneses" userId="4eb709779cafbc53" providerId="LiveId" clId="{DA32C9AB-0E0B-4844-BFBA-ABFA61B4DFD2}" dt="2023-09-12T22:21:14.910" v="1" actId="47"/>
        <pc:sldMkLst>
          <pc:docMk/>
          <pc:sldMk cId="1979186530" sldId="396"/>
        </pc:sldMkLst>
      </pc:sldChg>
      <pc:sldChg chg="del">
        <pc:chgData name="Marco A Castillon Meneses" userId="4eb709779cafbc53" providerId="LiveId" clId="{DA32C9AB-0E0B-4844-BFBA-ABFA61B4DFD2}" dt="2023-09-12T22:21:14.910" v="1" actId="47"/>
        <pc:sldMkLst>
          <pc:docMk/>
          <pc:sldMk cId="802880623" sldId="397"/>
        </pc:sldMkLst>
      </pc:sldChg>
      <pc:sldChg chg="del">
        <pc:chgData name="Marco A Castillon Meneses" userId="4eb709779cafbc53" providerId="LiveId" clId="{DA32C9AB-0E0B-4844-BFBA-ABFA61B4DFD2}" dt="2023-09-12T22:21:14.910" v="1" actId="47"/>
        <pc:sldMkLst>
          <pc:docMk/>
          <pc:sldMk cId="1159846278" sldId="398"/>
        </pc:sldMkLst>
      </pc:sldChg>
      <pc:sldChg chg="modSp mod">
        <pc:chgData name="Marco A Castillon Meneses" userId="4eb709779cafbc53" providerId="LiveId" clId="{DA32C9AB-0E0B-4844-BFBA-ABFA61B4DFD2}" dt="2023-09-05T23:04:39.996" v="0" actId="313"/>
        <pc:sldMkLst>
          <pc:docMk/>
          <pc:sldMk cId="2411127814" sldId="404"/>
        </pc:sldMkLst>
        <pc:spChg chg="mod">
          <ac:chgData name="Marco A Castillon Meneses" userId="4eb709779cafbc53" providerId="LiveId" clId="{DA32C9AB-0E0B-4844-BFBA-ABFA61B4DFD2}" dt="2023-09-05T23:04:39.996" v="0" actId="313"/>
          <ac:spMkLst>
            <pc:docMk/>
            <pc:sldMk cId="2411127814" sldId="404"/>
            <ac:spMk id="3" creationId="{A491A7D0-1BE1-0495-784C-6B51A9FDFF4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00537-B224-4A0F-A3FC-A37BDCAE9038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7C62F-BB41-4632-AC6F-E0009A497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5075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360BF0-7FFF-6F4D-A228-69EB840CFEF2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5326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5E12D-C97D-4A13-A648-0C79E9F4FF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9536A21-144A-4A29-BE27-CF79429B92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65DB94-EE24-4272-A5B5-DCF2FBFD7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51E768-C585-454D-9939-831C754B5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42AB24-16BD-47EC-AD78-A4AC846C2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088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11EDED-B9FD-4117-B645-FA5793E1E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D9DAA5-59CC-490E-953D-E3843DC4B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9241FD-3A33-4914-BCFE-0F4242F3C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06E578-E231-4851-B90E-7D5633406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640A00-9B74-4101-A057-F5BA21C7F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9920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0D002FA-21E5-49BF-A168-1A8A319DF8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8BA15F-4FCF-4AD5-A033-C22F2D458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34BA50-4FFA-4189-A0AA-AF2F6B5FD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0E93B7-DC41-43F9-B57E-34D3CFCE2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B480D6-03CD-4CBE-8DFB-AADFCD74D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9944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360E12-3461-4C8D-84AD-403A350A3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4E4C91-8574-468D-A8FD-CB5415F27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A1AC44-C3E4-4D82-8C6D-2784B7F08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365792-5A97-4146-B16F-DFAA0FAE0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AA5C68-5EEE-4A4E-A9F9-251F36116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4732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E767D0-C632-4FBE-8D6D-7C6DB9959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060B86-9E71-4298-84CF-088169B73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EF64B3-7709-41AB-A381-E4DEFE9F6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AFC06D-B42A-4196-97B7-1B82E11B9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1DC066-DC3B-4505-827B-54CB96C6A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4737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EEB54B-C8AB-4EFE-8D6B-1BFC1EF68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044956-9D59-46DE-8BBD-E19F6D6B79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8DFDF5A-952F-4E9D-B2EB-0E933A5187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0A3E53-E56E-4642-B23B-C6932225A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B380DF6-B1CE-4107-9743-71F15A0FC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044BB0-A434-4838-ACC9-6D4F3F4C4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9546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C1B510-DFA7-443A-A94B-DCF947C0A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E0F967-721A-484A-A4DD-C3EB72194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B0AFC1-FD7C-4046-AB25-4A1E9FBA9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3654A2B-E4D9-48A0-BA24-9F683F80B9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4D01375-1C80-4FDF-90C0-D7BFC999DA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00BE305-0F6A-41FE-9DCA-4875877ED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A6AF683-0AEB-4AE8-8F5D-2080C44E3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F4C3E4A-D98F-45AC-BB14-4E5D12CCC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48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7C0E68-9E01-4701-9ACC-AD300B64E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3394203-3549-41D3-B0E3-68E03E75C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716E600-9072-4F8D-B6A8-33CD7C729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7BBFEED-47A2-4DCA-A6D0-53920D277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3496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5C6093-D9A7-421B-B673-C27E46D34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1518BE3-1267-433D-B88D-361DF80FA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2867A3B-84B4-4FD8-9863-AE6247043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80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C6C3CF-B2AC-4904-A494-E4DE996FC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F18DED-34DC-4A87-8DEB-654F1CF8B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826E4BC-89B0-482B-A3CE-C1B770134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C3221E-F230-43FD-8BC5-8FC70887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1B45FF-6A28-4B05-B4BE-8DCD6B354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33475C-7811-42C8-8126-85BC96787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004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0E8B98-E9C7-43A8-9EE5-721CFA777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B1AFACE-94AA-43B9-B31E-822120D85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098108E-BF9D-4A3E-A9DE-E1F5B599F7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AB3F02-1044-4253-B296-7E158D5EA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1ADCD8-B068-4C23-8BB5-0B41B0922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4E0CDC-A740-488A-8D67-376F66CB2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652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12B83D-EADE-4B84-A906-1B282034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BD67E8-D96D-4A20-8D9A-01742F728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1C4369-E351-47CC-ACC7-08685DB44F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1FEA8C-DC15-48B4-A9A0-CC0BF39EF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70877B-ECB8-4817-BF10-463604B2D8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4582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35C9D73-165A-34AD-257E-40CF7078733B}"/>
              </a:ext>
            </a:extLst>
          </p:cNvPr>
          <p:cNvSpPr txBox="1"/>
          <p:nvPr/>
        </p:nvSpPr>
        <p:spPr>
          <a:xfrm>
            <a:off x="3764304" y="1315537"/>
            <a:ext cx="325762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Decanal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771ADF1-7E01-B49D-D81D-5D9FFD2E69F9}"/>
              </a:ext>
            </a:extLst>
          </p:cNvPr>
          <p:cNvSpPr txBox="1"/>
          <p:nvPr/>
        </p:nvSpPr>
        <p:spPr>
          <a:xfrm>
            <a:off x="5708430" y="2285032"/>
            <a:ext cx="34355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Rumbo a la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96CDE64-8FAB-2D2E-B900-0B120F73BAF4}"/>
              </a:ext>
            </a:extLst>
          </p:cNvPr>
          <p:cNvSpPr txBox="1"/>
          <p:nvPr/>
        </p:nvSpPr>
        <p:spPr>
          <a:xfrm>
            <a:off x="3999418" y="3020620"/>
            <a:ext cx="803713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XVI Asamblea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Diocesana de Pastoral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2EEF85C-189D-FBD3-10B4-3DC3B7233F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93" y="1303004"/>
            <a:ext cx="2400299" cy="426293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13DF069-F3B1-F2FA-6ED9-FF8F5299536F}"/>
              </a:ext>
            </a:extLst>
          </p:cNvPr>
          <p:cNvSpPr txBox="1"/>
          <p:nvPr/>
        </p:nvSpPr>
        <p:spPr>
          <a:xfrm>
            <a:off x="3101787" y="887506"/>
            <a:ext cx="5213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anose="04040605051002020D02" pitchFamily="82" charset="0"/>
                <a:ea typeface="+mn-ea"/>
                <a:cs typeface="+mn-cs"/>
              </a:rPr>
              <a:t>Instrumento de trabajo</a:t>
            </a:r>
          </a:p>
        </p:txBody>
      </p:sp>
    </p:spTree>
    <p:extLst>
      <p:ext uri="{BB962C8B-B14F-4D97-AF65-F5344CB8AC3E}">
        <p14:creationId xmlns:p14="http://schemas.microsoft.com/office/powerpoint/2010/main" val="712901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A19D134-6C23-940D-F958-13280650FDA8}"/>
              </a:ext>
            </a:extLst>
          </p:cNvPr>
          <p:cNvSpPr txBox="1"/>
          <p:nvPr/>
        </p:nvSpPr>
        <p:spPr>
          <a:xfrm>
            <a:off x="2476347" y="2076143"/>
            <a:ext cx="9825487" cy="19603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31750" lvl="0" indent="254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PROCESO PASTORAL DIOCESANO</a:t>
            </a:r>
            <a:endParaRPr kumimoji="0" lang="es-MX" sz="40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Aharoni" panose="02010803020104030203" pitchFamily="2" charset="-79"/>
              <a:ea typeface="Times New Roman" panose="02020603050405020304" pitchFamily="18" charset="0"/>
              <a:cs typeface="Aharoni" panose="02010803020104030203" pitchFamily="2" charset="-79"/>
            </a:endParaRPr>
          </a:p>
          <a:p>
            <a:pPr marL="33655" marR="31750" lvl="0" indent="-635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Segunda etapa: </a:t>
            </a: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La Comunidad Decanal</a:t>
            </a: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2860" marR="31750" lvl="0" indent="254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AÑO PASTORAL 2023</a:t>
            </a: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2E39776-6AED-8468-45E6-D77ABB7221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40" y="1021808"/>
            <a:ext cx="2400299" cy="426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296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4843C02-CA90-E9D6-A2E5-75CE296B3384}"/>
              </a:ext>
            </a:extLst>
          </p:cNvPr>
          <p:cNvSpPr txBox="1"/>
          <p:nvPr/>
        </p:nvSpPr>
        <p:spPr>
          <a:xfrm>
            <a:off x="0" y="699990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</a:t>
            </a:r>
            <a:r>
              <a:rPr kumimoji="0" lang="es-MX" sz="2800" b="1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OBJETIVO GENERAL: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DFAACA8-B1AD-DEB5-D559-907098603E76}"/>
              </a:ext>
            </a:extLst>
          </p:cNvPr>
          <p:cNvSpPr txBox="1"/>
          <p:nvPr/>
        </p:nvSpPr>
        <p:spPr>
          <a:xfrm>
            <a:off x="1422399" y="2147747"/>
            <a:ext cx="987367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Fortalecer la instancia decanal a través de la participación, organización, compromiso y solidaridad pastoral entre las parroquias, instituciones y personas que integran cada decanato, a fin de hacer más creíble, atractivo y eficaz el Evangelio que nos ha sido confiado como Arquidiócesis de Hermosillo.</a:t>
            </a: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E67C052-29F2-90E2-FA80-6120218255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400701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F77234C-13E3-7FA8-D01B-6DFEFCA53E92}"/>
              </a:ext>
            </a:extLst>
          </p:cNvPr>
          <p:cNvSpPr txBox="1"/>
          <p:nvPr/>
        </p:nvSpPr>
        <p:spPr>
          <a:xfrm>
            <a:off x="0" y="613914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EJE TRANSVERSAL: La sinodalidad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328AFB2-E280-2955-D508-90C53315A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109" y="2413338"/>
            <a:ext cx="9337963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1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Expresada con las actitudes de diálogo y escucha, solidaridad y subsidiariedad, inclusión y tolerancia, humildad y caridad, apertura y corresponsabilidad, cercanía y unidad, sensibilidad y congruencia, presencia afectiva y efectiva, sentido de pertenencia y </a:t>
            </a:r>
            <a:r>
              <a:rPr kumimoji="0" lang="es-MX" altLang="es-MX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diocesaneidad</a:t>
            </a:r>
            <a:r>
              <a:rPr kumimoji="0" lang="es-MX" alt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renovación y esperanza, entre otras.</a:t>
            </a:r>
            <a:endParaRPr kumimoji="0" lang="es-MX" altLang="es-MX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C0848B0-DFC0-D60E-3D97-F4E9FA518A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964911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81C3FB6-A329-906F-821C-83063E2DEC78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701297F-2F05-242A-DA9A-71404DCA846A}"/>
              </a:ext>
            </a:extLst>
          </p:cNvPr>
          <p:cNvSpPr txBox="1"/>
          <p:nvPr/>
        </p:nvSpPr>
        <p:spPr>
          <a:xfrm>
            <a:off x="1293091" y="1912432"/>
            <a:ext cx="9023927" cy="27161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l.- Consolidar la instancia decanal, favoreciendo las estructuras, la organización, la comunicación efectiva y los servicios pastorales solidarios, propios del decanato.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800100" marR="8890" lvl="1" indent="-3429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¿Está integrada la representación del equipo base decanal?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800100" marR="8890" lvl="1" indent="-3429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¿Cuántas ocasiones se reúne el equipo decanal en el año pastoral? ¿Se calendariza?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800100" marR="8890" lvl="1" indent="-3429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¿Cuántas ocasiones se reúne el equipo sacerdotal en el año pastoral?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31E75EB-69BC-8970-7DC4-394E1F0F63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424305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3950D6A-E490-299C-2BDE-9CE93D68DF81}"/>
              </a:ext>
            </a:extLst>
          </p:cNvPr>
          <p:cNvSpPr txBox="1"/>
          <p:nvPr/>
        </p:nvSpPr>
        <p:spPr>
          <a:xfrm>
            <a:off x="857814" y="1371106"/>
            <a:ext cx="10723418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2.- Seguir fortaleciendo desde el decanato las estructuras, la organización y los servicios pastorales de cada una de las comunidades parroquiales, en especial: los Consejos, la sectorización, el Plan pastoral, la formación integral (gradual y procesual), y las acciones de la pastoral profética, litúrgica y social.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¿En cuantas Parroquias o Equivalentes tiene Consejo Parroquial de Pastoral?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¿En cuantas Parroquias o Equivalentes tiene Consejo de asuntos económicos Parroquial?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¿En cuantas Parroquias tiene la sectorización del Proceso Pastoral?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¿Cuántas Parroquias o Equivalentes tienen el Plan Parroquial de Pastoral actualizado?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¿Qué proceso de Formación Integral se desarrollan en las Parroquias?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¿Menciona las principales acciones que se han realizado en las Parroquias desde las Pastorales Profética Litúrgica y Social?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EDB930F-9E5C-A36B-DDDD-2C52D13A48DA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B9E65E3-7589-DAAF-7EBE-EE393904AE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652806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EA86402-B067-C1D5-197D-F432D01CAE0E}"/>
              </a:ext>
            </a:extLst>
          </p:cNvPr>
          <p:cNvSpPr txBox="1"/>
          <p:nvPr/>
        </p:nvSpPr>
        <p:spPr>
          <a:xfrm>
            <a:off x="895927" y="1665354"/>
            <a:ext cx="10400145" cy="25365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3.- Fortalecer desde el decanato en todas las parroquias, especialmente en los agentes de pastoral (laicos, consagrados, ministros ordenados), una sólida espiritualidad, a partir de una auténtica conversión personal y pastoral.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889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 typeface="+mj-lt"/>
              <a:buAutoNum type="arabicParenR" startAt="10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acciones, que se han realizan para fortalecer una sólida espiritualidad en el decanato.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 typeface="+mj-lt"/>
              <a:buAutoNum type="arabicParenR" startAt="10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dificultades que se han presentado para fortalecer una sólida espiritualidad en el decanato.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0C1B5EE-EE09-2FCD-0A72-982D33ACC322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24BB458-F8AC-371F-C322-CB0DEBCDE6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979186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9B1ADA2-AD60-9617-7C2D-7800ADF71EF6}"/>
              </a:ext>
            </a:extLst>
          </p:cNvPr>
          <p:cNvSpPr txBox="1"/>
          <p:nvPr/>
        </p:nvSpPr>
        <p:spPr>
          <a:xfrm>
            <a:off x="528790" y="1900747"/>
            <a:ext cx="10825018" cy="29002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4.- Promover, apoyar y acompañar, desde el decanato, en todas las parroquias, la Pastoral de adolescentes y jóvenes, tanto las agrupaciones o movimientos parroquiales, como también los de carácter diocesano.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889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 typeface="+mj-lt"/>
              <a:buAutoNum type="arabicParenR" startAt="12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acciones que se realizan para promover apoyar y acompañar en el decanato la Pastoral de Adolescentes y Jóvenes.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2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dificultades que se presentan para promover apoyar y acompañar en el decanato la Pastoral de Adolescentes y Jóvenes.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2"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D2C8AB1-4D78-4058-8EF5-F89800A64EAA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675BBE4-6480-881B-0713-CF2E95B6F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802880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AECA454-CAB0-FD5F-B00A-0A12DCF7C9A5}"/>
              </a:ext>
            </a:extLst>
          </p:cNvPr>
          <p:cNvSpPr txBox="1"/>
          <p:nvPr/>
        </p:nvSpPr>
        <p:spPr>
          <a:xfrm>
            <a:off x="942109" y="1641418"/>
            <a:ext cx="10307782" cy="3221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5.- Impulsar, reorganizar y dinamizar, desde el decanato, la misión permanente, anunciando el kerigma a los alejados, a través de equipos misioneros parroquiales integrados por jóvenes y adultos que se hagan presentes en los diversos sectores, centros, y barrios de las parroquias.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acciones para impulsar la Misión Permanente en el Decanato.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dificultades que se han presentado para impulsar la Misión Permanente en el Decanato.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3FD44A1-3690-B39F-7E47-37E05EE1AE72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3BC4DAA-84A5-C7F7-E8A5-FEEA2C816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159846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9B4B756-CA11-B01F-F284-82A3D2DE00B8}"/>
              </a:ext>
            </a:extLst>
          </p:cNvPr>
          <p:cNvSpPr txBox="1"/>
          <p:nvPr/>
        </p:nvSpPr>
        <p:spPr>
          <a:xfrm>
            <a:off x="4384666" y="261002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TERCER MOMENTO DE EVALUACIÓN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CAC7B01-A2D6-0179-AE15-FAB4E2D88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75" y="1159496"/>
            <a:ext cx="2400299" cy="4262931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2738A38-0ABD-222F-E1A3-B05C715BEAEE}"/>
              </a:ext>
            </a:extLst>
          </p:cNvPr>
          <p:cNvCxnSpPr/>
          <p:nvPr/>
        </p:nvCxnSpPr>
        <p:spPr>
          <a:xfrm>
            <a:off x="4384666" y="3879592"/>
            <a:ext cx="5638800" cy="0"/>
          </a:xfrm>
          <a:prstGeom prst="line">
            <a:avLst/>
          </a:prstGeom>
          <a:ln w="793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E15069B1-6C73-3E16-FFE2-715A76091C40}"/>
              </a:ext>
            </a:extLst>
          </p:cNvPr>
          <p:cNvSpPr txBox="1"/>
          <p:nvPr/>
        </p:nvSpPr>
        <p:spPr>
          <a:xfrm>
            <a:off x="4384666" y="3964433"/>
            <a:ext cx="5638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EQUIPO BASE DECANAL JUNTO AL DECANO VALORARA LA MISIÓN DEL DECANO.</a:t>
            </a:r>
          </a:p>
        </p:txBody>
      </p:sp>
    </p:spTree>
    <p:extLst>
      <p:ext uri="{BB962C8B-B14F-4D97-AF65-F5344CB8AC3E}">
        <p14:creationId xmlns:p14="http://schemas.microsoft.com/office/powerpoint/2010/main" val="2483746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81C3FB6-A329-906F-821C-83063E2DEC78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701297F-2F05-242A-DA9A-71404DCA846A}"/>
              </a:ext>
            </a:extLst>
          </p:cNvPr>
          <p:cNvSpPr txBox="1"/>
          <p:nvPr/>
        </p:nvSpPr>
        <p:spPr>
          <a:xfrm>
            <a:off x="1584036" y="2464882"/>
            <a:ext cx="9023927" cy="28352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el propósito de valorar el trabajo del Decano, los invitamos a la relectura de </a:t>
            </a:r>
            <a:r>
              <a:rPr kumimoji="0" lang="es-MX" sz="2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Manual de Funciones del Decano</a:t>
            </a: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expedido el 13 de diciembre del 2018, por el Señor Arzobispo Ruy Rendon Leal, que considera la Misión del decano, consiste en promover y fomentar en el decanato:</a:t>
            </a:r>
            <a:endParaRPr kumimoji="0" lang="es-MX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148C4C6-2C29-8695-9444-85387350B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407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7D773AE-0F24-34A9-8080-95E73AE45353}"/>
              </a:ext>
            </a:extLst>
          </p:cNvPr>
          <p:cNvSpPr txBox="1"/>
          <p:nvPr/>
        </p:nvSpPr>
        <p:spPr>
          <a:xfrm>
            <a:off x="3388875" y="660756"/>
            <a:ext cx="8111826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Valoramos los frutos de la pasada Asamblea Diocesana de Pastoral, cada Decanato responderá cuantitativa y cualitativamente a las respuestas que dio al finalizar dicha asamblea. </a:t>
            </a: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(PRIMER MOMENTO DE EVALUACIÓN)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 después evaluar propiamente las prioridades 2023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1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(SEGUNDO MOMENTO DE EVALUACIÓN)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un </a:t>
            </a:r>
            <a:r>
              <a:rPr kumimoji="0" lang="es-MX" sz="2800" b="1" i="1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TERCER MOMENTO DE EVALUACIÓN </a:t>
            </a:r>
            <a:r>
              <a:rPr kumimoji="0" lang="es-MX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equipo Base Decanal junto al decano valorara la misión del decano.</a:t>
            </a:r>
            <a:endParaRPr kumimoji="0" lang="es-MX" sz="2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0B33704-59D9-BDC0-E2EC-1BD1C80EDE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67" y="744717"/>
            <a:ext cx="2400299" cy="426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1225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A019DBC-C8A6-4FAF-5B72-9A57CE63EBA3}"/>
              </a:ext>
            </a:extLst>
          </p:cNvPr>
          <p:cNvSpPr txBox="1"/>
          <p:nvPr/>
        </p:nvSpPr>
        <p:spPr>
          <a:xfrm>
            <a:off x="1447801" y="1770919"/>
            <a:ext cx="10086974" cy="42842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3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ambiente sacerdotal fraterno</a:t>
            </a:r>
            <a:endParaRPr kumimoji="0" lang="es-MX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Sana disciplina al Obispo (Can. 273)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Actitud fraterna y cordial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Obediencia al Obispo y Vicarios Episcopales (Generales, Pastoral etc.)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Respetosa preocupación por la salud física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Coherencia en estilo de vida y atención a sacerdotes enfermos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Asistencia a Asambleas, encuentros, retiros etc.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2A16B77-6793-B1B0-4EA9-1C68DB1A05CD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F25EF9F-0901-1F9E-9803-23D10271BA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2891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A019DBC-C8A6-4FAF-5B72-9A57CE63EBA3}"/>
              </a:ext>
            </a:extLst>
          </p:cNvPr>
          <p:cNvSpPr txBox="1"/>
          <p:nvPr/>
        </p:nvSpPr>
        <p:spPr>
          <a:xfrm>
            <a:off x="1447801" y="1770919"/>
            <a:ext cx="10086974" cy="28909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2"/>
              <a:tabLst/>
              <a:defRPr/>
            </a:pPr>
            <a:r>
              <a:rPr kumimoji="0" lang="es-MX" sz="3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supervisión administrativa eficiente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Recepción del archivo del decanato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Procurar proteger y conservar los libros Parroquiales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Administración de bienes Parroquiales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Promover las colectas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Atención a sacerdotes enfermos o fallecidos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8893E76-1974-9FA6-1661-869A7339D260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B370263-4C29-8200-921B-87921A1332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6343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A019DBC-C8A6-4FAF-5B72-9A57CE63EBA3}"/>
              </a:ext>
            </a:extLst>
          </p:cNvPr>
          <p:cNvSpPr txBox="1"/>
          <p:nvPr/>
        </p:nvSpPr>
        <p:spPr>
          <a:xfrm>
            <a:off x="1447801" y="1770919"/>
            <a:ext cx="10086974" cy="3812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Un dinamismo Pastoral organizado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Impulsar y coordinar la organización y actividad Pastoral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Proyectos formativos y misioneros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Integración de personas, grupos y movimientos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Desafíos pastorales de comisiones y dimensiones pastorales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de trabajo del decanato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Visita a las Parroquias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C94A454-E173-A453-77EA-74BAF1408AD8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071EEA9-8039-D6E6-B430-902D3D58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5033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EC2F5BF-03F8-6E2C-D2B7-572592CB945F}"/>
              </a:ext>
            </a:extLst>
          </p:cNvPr>
          <p:cNvSpPr txBox="1"/>
          <p:nvPr/>
        </p:nvSpPr>
        <p:spPr>
          <a:xfrm>
            <a:off x="1004887" y="1995301"/>
            <a:ext cx="10182225" cy="32962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base a lo anterior y considerando que está por concluir el periodo  de su responsabilidad como decanos solicitamos que  con la ayuda de su equipo base decanal un discernimiento respetuoso y sinodal, para valorar las </a:t>
            </a:r>
            <a:r>
              <a:rPr kumimoji="0" lang="es-MX" sz="2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Funciones del Decano</a:t>
            </a: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sugerir las áreas de oportunidades y acciones concretas para los próximos equipos decanales, respondiendo las siguientes preguntas: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9CFCB16-A405-5799-C971-C98211A5E2BE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3E9C943-3294-5D38-D630-3D6DBD5161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529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0D04C1F-B818-A94D-4FB3-BD8D4944EECD}"/>
              </a:ext>
            </a:extLst>
          </p:cNvPr>
          <p:cNvSpPr txBox="1"/>
          <p:nvPr/>
        </p:nvSpPr>
        <p:spPr>
          <a:xfrm>
            <a:off x="819150" y="1612124"/>
            <a:ext cx="10744200" cy="4059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¿Cómo  ha promovido y fomentado el Decano, un ambiente sacerdotal fraterno, una supervisión administrativa eficiente y un dinamismo Pastoral Organizado en el decanato?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2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áreas de oportunidades tiene el Decano para promover y fomentar en el decanato, un ambiente sacerdotal fraterno, una supervisión administrativa eficiente y un dinamismo Pastoral Organizado?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2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acciones requieren realizar el Decano para promover y fomentar en el decanato, un ambiente sacerdotal fraterno, una supervisión administrativa eficiente y un dinamismo Pastoral Organizado?</a:t>
            </a:r>
            <a:endParaRPr kumimoji="0" lang="es-MX" sz="2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41A82F5-7614-845A-D95C-DCA0432D4F07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C49D9EF-9C8F-5BE3-7850-79232564BB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112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79" name="Rectangle 1071">
            <a:extLst>
              <a:ext uri="{FF2B5EF4-FFF2-40B4-BE49-F238E27FC236}">
                <a16:creationId xmlns:a16="http://schemas.microsoft.com/office/drawing/2014/main" id="{526E0BFB-CDF1-4990-8C11-AC849311E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66AD8E26-AAE9-E70D-C3B5-8CB293B856D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07" r="8856" b="9091"/>
          <a:stretch/>
        </p:blipFill>
        <p:spPr>
          <a:xfrm>
            <a:off x="-2" y="10"/>
            <a:ext cx="8668512" cy="6857990"/>
          </a:xfrm>
          <a:prstGeom prst="rect">
            <a:avLst/>
          </a:prstGeom>
        </p:spPr>
      </p:pic>
      <p:sp>
        <p:nvSpPr>
          <p:cNvPr id="1080" name="Rectangle 1073">
            <a:extLst>
              <a:ext uri="{FF2B5EF4-FFF2-40B4-BE49-F238E27FC236}">
                <a16:creationId xmlns:a16="http://schemas.microsoft.com/office/drawing/2014/main" id="{6069A1F8-9BEB-4786-9694-FC48B2D75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0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7A4E29A-B7EE-5B3C-0576-FA2BD5712851}"/>
              </a:ext>
            </a:extLst>
          </p:cNvPr>
          <p:cNvSpPr txBox="1"/>
          <p:nvPr/>
        </p:nvSpPr>
        <p:spPr>
          <a:xfrm>
            <a:off x="6946710" y="1122362"/>
            <a:ext cx="4928298" cy="4445925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DECANATO V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San Isidro Labrador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</a:b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081" name="Rectangle 107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8" name="Rectangle 107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4430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E34BF4F6-B278-887F-6FA4-2FCEFFA18F62}"/>
              </a:ext>
            </a:extLst>
          </p:cNvPr>
          <p:cNvSpPr txBox="1"/>
          <p:nvPr/>
        </p:nvSpPr>
        <p:spPr>
          <a:xfrm>
            <a:off x="0" y="476105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Sugerencias Metodológicas ​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74707C8-4354-393D-44CC-D99CACFBBAC1}"/>
              </a:ext>
            </a:extLst>
          </p:cNvPr>
          <p:cNvSpPr txBox="1"/>
          <p:nvPr/>
        </p:nvSpPr>
        <p:spPr>
          <a:xfrm>
            <a:off x="1398495" y="1392006"/>
            <a:ext cx="10205901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DURANTE EL ENCUENTRO DECANAL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 recomienda una reunión presencial.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Duración estimada del trabajo decanal: 2 horas.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Propiciar un ambiente de sinodalidad.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Equipo base sintetiza las respuestas de los grupos que se formaron y responde los distintos momentos en la plataforma (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https://www.vicariadepastoralenhermosillo.org/)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Designar quien presentará las conclusiones decanales en la XVI Asamblea Diocesana de Pastoral (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Decano y un Laico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Valoramos los frutos de la pasada Asamblea Diocesana de Pastoral, cada Decanato responderá cuantitativa y cualitativamente a las respuestas que dio al final de dicha asamblea (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PRIMER MOMENTO DE EVALUACIÓN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 después evaluar propiamente las prioridades 2023 (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SEGUNDO MOMENTO DE EVALUACIÓN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un 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TERCER MOMENTO DE EVALUACIÓN 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Equipo Base Decanal junto al decano valorara la misión del decano.</a:t>
            </a:r>
          </a:p>
        </p:txBody>
      </p:sp>
      <p:pic>
        <p:nvPicPr>
          <p:cNvPr id="6" name="Imagen 5" descr="Logotipo, Icono&#10;&#10;Descripción generada automáticamente">
            <a:extLst>
              <a:ext uri="{FF2B5EF4-FFF2-40B4-BE49-F238E27FC236}">
                <a16:creationId xmlns:a16="http://schemas.microsoft.com/office/drawing/2014/main" id="{7CA2F5EC-A5A1-E93E-E68D-2CA3482988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876" y="0"/>
            <a:ext cx="2084970" cy="139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031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9B4B756-CA11-B01F-F284-82A3D2DE00B8}"/>
              </a:ext>
            </a:extLst>
          </p:cNvPr>
          <p:cNvSpPr txBox="1"/>
          <p:nvPr/>
        </p:nvSpPr>
        <p:spPr>
          <a:xfrm>
            <a:off x="4384666" y="261002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PRIMER MOMENTO DE EVALUACIÓN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CAC7B01-A2D6-0179-AE15-FAB4E2D88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75" y="1159496"/>
            <a:ext cx="2400299" cy="4262931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2738A38-0ABD-222F-E1A3-B05C715BEAEE}"/>
              </a:ext>
            </a:extLst>
          </p:cNvPr>
          <p:cNvCxnSpPr/>
          <p:nvPr/>
        </p:nvCxnSpPr>
        <p:spPr>
          <a:xfrm>
            <a:off x="4384666" y="3879592"/>
            <a:ext cx="5638800" cy="0"/>
          </a:xfrm>
          <a:prstGeom prst="line">
            <a:avLst/>
          </a:prstGeom>
          <a:ln w="793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E15069B1-6C73-3E16-FFE2-715A76091C40}"/>
              </a:ext>
            </a:extLst>
          </p:cNvPr>
          <p:cNvSpPr txBox="1"/>
          <p:nvPr/>
        </p:nvSpPr>
        <p:spPr>
          <a:xfrm>
            <a:off x="4072379" y="3964433"/>
            <a:ext cx="62405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VALORAMOS LOS FRUTOS DE LA PASADA ASAMBLEA DIOCESANA DE PASTORAL, CADA DECANATO RESPONDERÁ CUANTITATIVA Y CUALITATIVAMENTE A LAS RESPUESTAS QUE DIO AL FINAL DE DICHA ASAMBLEA</a:t>
            </a:r>
          </a:p>
        </p:txBody>
      </p:sp>
    </p:spTree>
    <p:extLst>
      <p:ext uri="{BB962C8B-B14F-4D97-AF65-F5344CB8AC3E}">
        <p14:creationId xmlns:p14="http://schemas.microsoft.com/office/powerpoint/2010/main" val="3866569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5D2240E-0E57-2A3A-2621-342AF8269DA9}"/>
              </a:ext>
            </a:extLst>
          </p:cNvPr>
          <p:cNvSpPr txBox="1"/>
          <p:nvPr/>
        </p:nvSpPr>
        <p:spPr>
          <a:xfrm>
            <a:off x="829750" y="1411820"/>
            <a:ext cx="103173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¿Qué acciones a nivel parroquia conviene seguir impulsando a fin de consolidar más las comunidades parroquiales? 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Mencionar 2</a:t>
            </a: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acciones.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Impulsar la formación como preparación y la evangelización como misión.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Organizar retiros espirituales, encuentros para favorecer la dinámica parroquial.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F6F56CD-265C-6FAD-C804-EC8AC06F7B8B}"/>
              </a:ext>
            </a:extLst>
          </p:cNvPr>
          <p:cNvSpPr txBox="1"/>
          <p:nvPr/>
        </p:nvSpPr>
        <p:spPr>
          <a:xfrm>
            <a:off x="0" y="226752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Opciones pastorales para el trabajo decanal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F2F97F4D-EA98-A9B9-39F0-F92038B8933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244" y="125668"/>
            <a:ext cx="2286492" cy="128615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D413631-D991-C1FD-9806-3709D568B9F9}"/>
              </a:ext>
            </a:extLst>
          </p:cNvPr>
          <p:cNvSpPr txBox="1"/>
          <p:nvPr/>
        </p:nvSpPr>
        <p:spPr>
          <a:xfrm>
            <a:off x="791023" y="2701223"/>
            <a:ext cx="1105896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leer las respuestas de los trabajos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Califica cada punto con la siguiente tabla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>
              <a:defRPr/>
            </a:pPr>
            <a:r>
              <a:rPr lang="es-MX" sz="2400" b="1" dirty="0">
                <a:solidFill>
                  <a:prstClr val="black"/>
                </a:solidFill>
              </a:rPr>
              <a:t>Contesta para cada respuesta de los trabajos las siguientes preguntas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¿Que hemos avanzado y en cuales nos hemos estancado?.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igual forma tendríamos que preguntarnos ¿cuáles hemos redimencionado desde nuestros Decanatos?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¿Cuáles de estas oportunidades hemos hecho realidad?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DECCBF21-0308-02F5-13F3-5AD654797F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946803"/>
              </p:ext>
            </p:extLst>
          </p:nvPr>
        </p:nvGraphicFramePr>
        <p:xfrm>
          <a:off x="1800351" y="3428647"/>
          <a:ext cx="812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08945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06984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503890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04566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456707"/>
                    </a:ext>
                  </a:extLst>
                </a:gridCol>
              </a:tblGrid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78263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Suficiente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Logrado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3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2455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5D2240E-0E57-2A3A-2621-342AF8269DA9}"/>
              </a:ext>
            </a:extLst>
          </p:cNvPr>
          <p:cNvSpPr txBox="1"/>
          <p:nvPr/>
        </p:nvSpPr>
        <p:spPr>
          <a:xfrm>
            <a:off x="829750" y="1411820"/>
            <a:ext cx="1031734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2"/>
              <a:tabLst/>
              <a:defRPr/>
            </a:pP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acciones o proyectos pastorales podemos implementar a nivel decanato? 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Mencionar 2 acciones o proyectos.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Organizar encuentros/retiros decápales espirituales de diálogo y Kerigmático.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Consolidar el equipo decanal (sobre todo los sacerdotes y el equipo de consejo) para un acompañamiento fraterno y solidario en una comunicación asertiva.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F6F56CD-265C-6FAD-C804-EC8AC06F7B8B}"/>
              </a:ext>
            </a:extLst>
          </p:cNvPr>
          <p:cNvSpPr txBox="1"/>
          <p:nvPr/>
        </p:nvSpPr>
        <p:spPr>
          <a:xfrm>
            <a:off x="0" y="226752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Opciones pastorales para el trabajo decanal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F2F97F4D-EA98-A9B9-39F0-F92038B8933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244" y="125668"/>
            <a:ext cx="2286492" cy="128615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1F09BBED-433B-AA03-EC3C-57AB12D2548C}"/>
              </a:ext>
            </a:extLst>
          </p:cNvPr>
          <p:cNvSpPr txBox="1"/>
          <p:nvPr/>
        </p:nvSpPr>
        <p:spPr>
          <a:xfrm>
            <a:off x="692411" y="2889148"/>
            <a:ext cx="1105896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leer las respuestas de los trabajos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Califica cada punto con la siguiente tabla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>
              <a:defRPr/>
            </a:pPr>
            <a:r>
              <a:rPr lang="es-MX" sz="2400" b="1" dirty="0">
                <a:solidFill>
                  <a:prstClr val="black"/>
                </a:solidFill>
              </a:rPr>
              <a:t>Contesta para cada respuesta de los trabajos las siguientes preguntas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¿Que hemos avanzado y en cuales nos hemos estancado?.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igual forma tendríamos que preguntarnos ¿cuáles hemos redimencionado desde nuestros Decanatos?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¿Cuáles de estas oportunidades hemos hecho realidad?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10ACB79A-29DC-AA0A-6DF7-1DC7E207A4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088193"/>
              </p:ext>
            </p:extLst>
          </p:nvPr>
        </p:nvGraphicFramePr>
        <p:xfrm>
          <a:off x="1701739" y="3616572"/>
          <a:ext cx="812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08945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06984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503890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04566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456707"/>
                    </a:ext>
                  </a:extLst>
                </a:gridCol>
              </a:tblGrid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78263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Suficiente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Logrado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3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5315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5D2240E-0E57-2A3A-2621-342AF8269DA9}"/>
              </a:ext>
            </a:extLst>
          </p:cNvPr>
          <p:cNvSpPr txBox="1"/>
          <p:nvPr/>
        </p:nvSpPr>
        <p:spPr>
          <a:xfrm>
            <a:off x="829750" y="1411820"/>
            <a:ext cx="1031734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3"/>
              <a:tabLst/>
              <a:defRPr/>
            </a:pP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¿De qué manera podemos logar que las comisiones y dimensiones pastorales a nivel diocesano subsidien, en algunos casos, la pastoral de nuestros decanatos y parroquias?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Mencionar 2 sugerencias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Capacitación con material y apoyo humano adecuado y a manera de crear procesos y no únicamente compartir información y pendientes.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 se propicie una estructura diocesana para un acompañamiento y apoyo humano, espiritual y pastoral, que atienda necesidades concretas como enfermos, jóvenes y laicos en general.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F6F56CD-265C-6FAD-C804-EC8AC06F7B8B}"/>
              </a:ext>
            </a:extLst>
          </p:cNvPr>
          <p:cNvSpPr txBox="1"/>
          <p:nvPr/>
        </p:nvSpPr>
        <p:spPr>
          <a:xfrm>
            <a:off x="0" y="226752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Opciones pastorales para el trabajo decanal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F2F97F4D-EA98-A9B9-39F0-F92038B8933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244" y="125668"/>
            <a:ext cx="2286492" cy="128615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1304D681-33AE-7035-1D47-377B95253E77}"/>
              </a:ext>
            </a:extLst>
          </p:cNvPr>
          <p:cNvSpPr txBox="1"/>
          <p:nvPr/>
        </p:nvSpPr>
        <p:spPr>
          <a:xfrm>
            <a:off x="829750" y="3166146"/>
            <a:ext cx="1105896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leer las respuestas de los trabajos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Califica cada punto con la siguiente tabla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>
              <a:defRPr/>
            </a:pPr>
            <a:r>
              <a:rPr lang="es-MX" sz="2400" b="1" dirty="0">
                <a:solidFill>
                  <a:prstClr val="black"/>
                </a:solidFill>
              </a:rPr>
              <a:t>Contesta para cada respuesta de los trabajos las siguientes preguntas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¿Que hemos avanzado y en cuales nos hemos estancado?.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igual forma tendríamos que preguntarnos ¿cuáles hemos redimencionado desde nuestros Decanatos?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¿Cuáles de estas oportunidades hemos hecho realidad?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1EA6A0B9-10C8-3C6D-3694-48EF0C3E2C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3759"/>
              </p:ext>
            </p:extLst>
          </p:nvPr>
        </p:nvGraphicFramePr>
        <p:xfrm>
          <a:off x="1839078" y="3893570"/>
          <a:ext cx="812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08945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06984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503890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04566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456707"/>
                    </a:ext>
                  </a:extLst>
                </a:gridCol>
              </a:tblGrid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78263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Suficiente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Logrado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3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1411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9B4B756-CA11-B01F-F284-82A3D2DE00B8}"/>
              </a:ext>
            </a:extLst>
          </p:cNvPr>
          <p:cNvSpPr txBox="1"/>
          <p:nvPr/>
        </p:nvSpPr>
        <p:spPr>
          <a:xfrm>
            <a:off x="4384666" y="261002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SEGUNDO MOMENTO DE EVALUACIÓN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CAC7B01-A2D6-0179-AE15-FAB4E2D88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75" y="1159496"/>
            <a:ext cx="2400299" cy="4262931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2738A38-0ABD-222F-E1A3-B05C715BEAEE}"/>
              </a:ext>
            </a:extLst>
          </p:cNvPr>
          <p:cNvCxnSpPr/>
          <p:nvPr/>
        </p:nvCxnSpPr>
        <p:spPr>
          <a:xfrm>
            <a:off x="4384666" y="3879592"/>
            <a:ext cx="5638800" cy="0"/>
          </a:xfrm>
          <a:prstGeom prst="line">
            <a:avLst/>
          </a:prstGeom>
          <a:ln w="793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E15069B1-6C73-3E16-FFE2-715A76091C40}"/>
              </a:ext>
            </a:extLst>
          </p:cNvPr>
          <p:cNvSpPr txBox="1"/>
          <p:nvPr/>
        </p:nvSpPr>
        <p:spPr>
          <a:xfrm>
            <a:off x="4384666" y="3964433"/>
            <a:ext cx="56388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EVALUAR PROPIAMENTE LAS PRIORIDADES 2023</a:t>
            </a:r>
          </a:p>
        </p:txBody>
      </p:sp>
    </p:spTree>
    <p:extLst>
      <p:ext uri="{BB962C8B-B14F-4D97-AF65-F5344CB8AC3E}">
        <p14:creationId xmlns:p14="http://schemas.microsoft.com/office/powerpoint/2010/main" val="14599810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1651</Words>
  <Application>Microsoft Office PowerPoint</Application>
  <PresentationFormat>Panorámica</PresentationFormat>
  <Paragraphs>173</Paragraphs>
  <Slides>24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4" baseType="lpstr">
      <vt:lpstr>Aharoni</vt:lpstr>
      <vt:lpstr>Arial</vt:lpstr>
      <vt:lpstr>Arial Black</vt:lpstr>
      <vt:lpstr>Arial Narrow</vt:lpstr>
      <vt:lpstr>Calibri</vt:lpstr>
      <vt:lpstr>Calibri Light</vt:lpstr>
      <vt:lpstr>Gabriola</vt:lpstr>
      <vt:lpstr>Times New Roman</vt:lpstr>
      <vt:lpstr>Wingdings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 A Castillon Meneses</dc:creator>
  <cp:lastModifiedBy>Marco A Castillon Meneses</cp:lastModifiedBy>
  <cp:revision>2</cp:revision>
  <dcterms:created xsi:type="dcterms:W3CDTF">2023-09-05T22:58:44Z</dcterms:created>
  <dcterms:modified xsi:type="dcterms:W3CDTF">2023-09-22T21:20:51Z</dcterms:modified>
</cp:coreProperties>
</file>